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447" r:id="rId2"/>
    <p:sldId id="575" r:id="rId3"/>
    <p:sldId id="454" r:id="rId4"/>
    <p:sldId id="455" r:id="rId5"/>
    <p:sldId id="337" r:id="rId6"/>
    <p:sldId id="336" r:id="rId7"/>
    <p:sldId id="352" r:id="rId8"/>
    <p:sldId id="462" r:id="rId9"/>
    <p:sldId id="546" r:id="rId10"/>
    <p:sldId id="568" r:id="rId11"/>
    <p:sldId id="550" r:id="rId12"/>
    <p:sldId id="573" r:id="rId13"/>
    <p:sldId id="57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3" autoAdjust="0"/>
    <p:restoredTop sz="94715" autoAdjust="0"/>
  </p:normalViewPr>
  <p:slideViewPr>
    <p:cSldViewPr snapToGrid="0" showGuides="1">
      <p:cViewPr varScale="1">
        <p:scale>
          <a:sx n="68" d="100"/>
          <a:sy n="68" d="100"/>
        </p:scale>
        <p:origin x="3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6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E820-F5ED-4CDC-A7F8-5A22295E0AF6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54942-7B19-4F24-8037-F65136A40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9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AB012-EA77-467F-B448-204BC149FE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AB012-EA77-467F-B448-204BC149FE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FFFFFF"/>
            </a:gs>
            <a:gs pos="40000">
              <a:schemeClr val="bg1"/>
            </a:gs>
            <a:gs pos="100000">
              <a:srgbClr val="7C7C7C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221633" cy="49657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7259" y="4965172"/>
            <a:ext cx="12288000" cy="192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5" y="5077305"/>
            <a:ext cx="1528067" cy="17597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3" y="2659718"/>
            <a:ext cx="10753195" cy="17336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 sz="5333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en-US" sz="6667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65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824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94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ormity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0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155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08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background &amp; tex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71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 background &amp;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115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 background &amp; text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9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335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rcle background &amp; text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4132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107505"/>
            <a:ext cx="11040000" cy="1325563"/>
          </a:xfrm>
        </p:spPr>
        <p:txBody>
          <a:bodyPr/>
          <a:lstStyle/>
          <a:p>
            <a:r>
              <a:rPr lang="en-GB" noProof="0" dirty="0"/>
              <a:t>Title size 30 to 50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19/09/2022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555304"/>
            <a:ext cx="11041227" cy="44644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 b="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/>
            </a:lvl3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382972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14203"/>
            <a:ext cx="10972800" cy="4277072"/>
          </a:xfrm>
        </p:spPr>
        <p:txBody>
          <a:bodyPr/>
          <a:lstStyle>
            <a:lvl1pPr marL="342891" indent="-342891">
              <a:def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32 to 38</a:t>
            </a: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</a:t>
            </a:r>
          </a:p>
          <a:p>
            <a:pPr lvl="2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791275"/>
            <a:ext cx="988880" cy="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font size between 36 and 60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189" indent="-457189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/>
              <a:t>Add text/image/graph: minimum font    size 24!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967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19/09/2022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Title size 30 to 50</a:t>
            </a:r>
          </a:p>
        </p:txBody>
      </p:sp>
    </p:spTree>
    <p:extLst>
      <p:ext uri="{BB962C8B-B14F-4D97-AF65-F5344CB8AC3E}">
        <p14:creationId xmlns:p14="http://schemas.microsoft.com/office/powerpoint/2010/main" val="802927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70C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7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ld connections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19.09.2022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7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5282-9305-4351-9998-DB0341E99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D7E6D-2D30-4380-8D71-3ED72425C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528-2C5F-4C42-9F68-CEE7D9ED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B4D2-125E-40F7-A688-9ADE5E000492}" type="datetimeFigureOut">
              <a:rPr lang="en-CH" smtClean="0"/>
              <a:t>09/19/2022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0419-FDD2-4734-B6BF-5D6D2CE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528B4-1BDC-4993-B8E6-2D7E924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2E4-8F96-4DB5-BA85-5ECF4D029C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6853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1950-98F6-4EFD-A55E-0D20BCBBEA9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44217-E16D-4135-AED3-D5346D82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0"/>
            <a:ext cx="11040000" cy="160961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Chapter slide</a:t>
            </a:r>
            <a:br>
              <a:rPr lang="en-US" dirty="0"/>
            </a:br>
            <a:r>
              <a:rPr lang="en-US" dirty="0"/>
              <a:t>Title size 30 t0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400" y="2094792"/>
            <a:ext cx="11601600" cy="30624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90400" y="1006277"/>
            <a:ext cx="11040000" cy="1764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sz="5333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pPr lvl="0"/>
            <a:r>
              <a:rPr lang="en-US" dirty="0"/>
              <a:t>Add title 30 to 60 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fr-C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155200" y="5808000"/>
            <a:ext cx="988800" cy="864000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666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0400" y="1602000"/>
            <a:ext cx="5424000" cy="4420800"/>
          </a:xfrm>
        </p:spPr>
        <p:txBody>
          <a:bodyPr/>
          <a:lstStyle>
            <a:lvl1pPr marL="609585" indent="-609585">
              <a:spcBef>
                <a:spcPts val="1600"/>
              </a:spcBef>
              <a:spcAft>
                <a:spcPts val="0"/>
              </a:spcAft>
              <a:buFont typeface="Arial" pitchFamily="34" charset="0"/>
              <a:buChar char="•"/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92011" y="1602000"/>
            <a:ext cx="5424000" cy="4420800"/>
          </a:xfr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2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91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20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39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50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600201"/>
            <a:ext cx="1104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7051" y="6356351"/>
            <a:ext cx="274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7A9-BE32-4F72-B27D-3E2A326C1DCC}" type="datetime1">
              <a:rPr lang="fr-CH" smtClean="0"/>
              <a:t>19.09.2022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861" y="6356351"/>
            <a:ext cx="5770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590400" y="188641"/>
            <a:ext cx="1104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805474"/>
            <a:ext cx="988880" cy="863261"/>
          </a:xfrm>
          <a:prstGeom prst="rect">
            <a:avLst/>
          </a:prstGeom>
        </p:spPr>
      </p:pic>
      <p:sp>
        <p:nvSpPr>
          <p:cNvPr id="2" name="MSIPCMContentMarking" descr="{&quot;HashCode&quot;:750744835,&quot;Placement&quot;:&quot;Footer&quot;,&quot;Top&quot;:525.346863,&quot;Left&quot;:463.983,&quot;SlideWidth&quot;:960,&quot;SlideHeight&quot;:540}">
            <a:extLst>
              <a:ext uri="{FF2B5EF4-FFF2-40B4-BE49-F238E27FC236}">
                <a16:creationId xmlns:a16="http://schemas.microsoft.com/office/drawing/2014/main" id="{B2DF1441-5B14-4105-83CA-B082099FBFA5}"/>
              </a:ext>
            </a:extLst>
          </p:cNvPr>
          <p:cNvSpPr txBox="1"/>
          <p:nvPr userDrawn="1"/>
        </p:nvSpPr>
        <p:spPr>
          <a:xfrm>
            <a:off x="5892584" y="6671905"/>
            <a:ext cx="406832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600">
                <a:solidFill>
                  <a:srgbClr val="626469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775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ftr="0" dt="0"/>
  <p:txStyles>
    <p:titleStyle>
      <a:lvl1pPr marL="0" algn="l" defTabSz="1219170" rtl="0" eaLnBrk="1" fontAlgn="base" latinLnBrk="0" hangingPunct="1">
        <a:spcBef>
          <a:spcPct val="0"/>
        </a:spcBef>
        <a:spcAft>
          <a:spcPct val="0"/>
        </a:spcAft>
        <a:buNone/>
        <a:defRPr lang="fr-CH" sz="5867" b="1" kern="1200" cap="none" spc="0" dirty="0" smtClean="0">
          <a:ln w="11430"/>
          <a:solidFill>
            <a:srgbClr val="0060A9"/>
          </a:solidFill>
          <a:effectLst/>
          <a:latin typeface="Arial" pitchFamily="34" charset="0"/>
          <a:ea typeface="+mn-ea"/>
          <a:cs typeface="Arial" pitchFamily="34" charset="0"/>
        </a:defRPr>
      </a:lvl1pPr>
    </p:titleStyle>
    <p:bodyStyle>
      <a:lvl1pPr marL="457189" marR="0" indent="-457189" algn="l" defTabSz="121917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 pitchFamily="34" charset="0"/>
        <a:buChar char="•"/>
        <a:tabLst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79473" indent="-596885" algn="l" defTabSz="1219170" rtl="0" eaLnBrk="1" latinLnBrk="0" hangingPunct="1">
        <a:spcBef>
          <a:spcPts val="0"/>
        </a:spcBef>
        <a:buFont typeface="Symbol" pitchFamily="18" charset="2"/>
        <a:buChar char=""/>
        <a:defRPr sz="3733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Symbol" pitchFamily="18" charset="2"/>
        <a:buChar char="-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76443-8B6E-4A91-929A-B532687A96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0556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1</a:t>
            </a:fld>
            <a:endParaRPr lang="fr-CH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7B39A9C-3EF8-4657-88CD-51B5106C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17" y="2175346"/>
            <a:ext cx="10753195" cy="1569660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IEC TC57 WG19</a:t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4800" dirty="0">
                <a:solidFill>
                  <a:srgbClr val="0070C0"/>
                </a:solidFill>
              </a:rPr>
              <a:t>CIM – 61850 Harmonization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5AF3C6C-895D-4CE8-807F-57C9229FF081}"/>
              </a:ext>
            </a:extLst>
          </p:cNvPr>
          <p:cNvSpPr txBox="1"/>
          <p:nvPr/>
        </p:nvSpPr>
        <p:spPr>
          <a:xfrm>
            <a:off x="415293" y="5242350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Tom Berry</a:t>
            </a:r>
            <a:b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</a:b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TF Convenor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tom.berry@se.com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11892AE-5E94-4157-B967-91B36A71CCA3}"/>
              </a:ext>
            </a:extLst>
          </p:cNvPr>
          <p:cNvSpPr txBox="1"/>
          <p:nvPr/>
        </p:nvSpPr>
        <p:spPr>
          <a:xfrm>
            <a:off x="4613335" y="5242350"/>
            <a:ext cx="445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Date: September 2022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Location: Minneapolis + remote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0452B-6D94-46D0-8201-8CAC0158BE61}"/>
              </a:ext>
            </a:extLst>
          </p:cNvPr>
          <p:cNvSpPr txBox="1"/>
          <p:nvPr/>
        </p:nvSpPr>
        <p:spPr>
          <a:xfrm rot="483122">
            <a:off x="7881991" y="497326"/>
            <a:ext cx="4123779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Work in progress.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42368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B7F73-EAF5-414C-80E6-8497545A1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05E4E-0675-49CB-B504-B79D3931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Concepts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460FA-1BEA-4CAB-9EF6-88A71ED9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F7478E8-1751-400E-921E-1FA1D576A55B}"/>
              </a:ext>
            </a:extLst>
          </p:cNvPr>
          <p:cNvSpPr txBox="1">
            <a:spLocks/>
          </p:cNvSpPr>
          <p:nvPr/>
        </p:nvSpPr>
        <p:spPr>
          <a:xfrm>
            <a:off x="354667" y="1512764"/>
            <a:ext cx="9961917" cy="4507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79473" indent="-596885" algn="l" defTabSz="121917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3733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895528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An automation scheme is a generalization of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Protection Scheme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Voltage control scheme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DER Coordinated control</a:t>
            </a:r>
          </a:p>
          <a:p>
            <a:pPr lvl="1"/>
            <a:r>
              <a:rPr lang="en-US" sz="1733" b="0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733" b="0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endParaRPr lang="en-US" sz="1733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Automation schemes use predefined functions and user defined functions</a:t>
            </a:r>
          </a:p>
          <a:p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Pre-defined (built-in) functions will be defined by classes for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Protection functions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Regulating control functions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Logic functions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Grid interface functions</a:t>
            </a:r>
          </a:p>
          <a:p>
            <a:pPr lvl="1"/>
            <a:r>
              <a:rPr lang="en-US" sz="1733" b="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1"/>
            <a:endParaRPr lang="en-US" sz="1733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Functions are hosted by one or more physical devices</a:t>
            </a:r>
          </a:p>
        </p:txBody>
      </p:sp>
    </p:spTree>
    <p:extLst>
      <p:ext uri="{BB962C8B-B14F-4D97-AF65-F5344CB8AC3E}">
        <p14:creationId xmlns:p14="http://schemas.microsoft.com/office/powerpoint/2010/main" val="304102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58A752-EE24-4856-BE03-FC225A0C6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668" y="1599437"/>
            <a:ext cx="4195028" cy="4420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System Specification Description (SSD) </a:t>
            </a:r>
            <a:r>
              <a:rPr lang="en-US" sz="2000" b="0" dirty="0"/>
              <a:t>includes:</a:t>
            </a:r>
          </a:p>
          <a:p>
            <a:r>
              <a:rPr lang="en-US" sz="2000" b="0" dirty="0"/>
              <a:t>the single line description, identifying the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equipment</a:t>
            </a:r>
          </a:p>
          <a:p>
            <a:r>
              <a:rPr lang="en-US" sz="2000" b="0" dirty="0"/>
              <a:t>[high level] </a:t>
            </a:r>
            <a:r>
              <a:rPr lang="en-US" sz="2000" dirty="0" err="1">
                <a:solidFill>
                  <a:srgbClr val="7030A0"/>
                </a:solidFill>
              </a:rPr>
              <a:t>AutomationFunction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b="0" dirty="0"/>
              <a:t>associated Logical Nodes = </a:t>
            </a:r>
            <a:r>
              <a:rPr lang="en-US" sz="2000" dirty="0" err="1">
                <a:solidFill>
                  <a:srgbClr val="7030A0"/>
                </a:solidFill>
              </a:rPr>
              <a:t>FunctionBlock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b="0" dirty="0"/>
          </a:p>
          <a:p>
            <a:r>
              <a:rPr lang="en-US" sz="2000" b="0" dirty="0"/>
              <a:t>After design and installation, the functions are hosted in </a:t>
            </a:r>
            <a:r>
              <a:rPr lang="en-US" sz="2000" dirty="0" err="1">
                <a:solidFill>
                  <a:srgbClr val="7030A0"/>
                </a:solidFill>
              </a:rPr>
              <a:t>AutomationEquipment</a:t>
            </a:r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type of asset probably with communication capability</a:t>
            </a:r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56D33-FB83-4695-80EC-114C4172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CIM to System Specification Description</a:t>
            </a:r>
            <a:br>
              <a:rPr lang="en-US" sz="3200" dirty="0"/>
            </a:br>
            <a:r>
              <a:rPr lang="en-US" sz="2800" dirty="0">
                <a:solidFill>
                  <a:srgbClr val="7030A0"/>
                </a:solidFill>
              </a:rPr>
              <a:t>add </a:t>
            </a:r>
            <a:r>
              <a:rPr lang="en-US" sz="2800" dirty="0" err="1">
                <a:solidFill>
                  <a:srgbClr val="7030A0"/>
                </a:solidFill>
              </a:rPr>
              <a:t>AutomationFunction</a:t>
            </a:r>
            <a:r>
              <a:rPr lang="en-US" sz="2800" dirty="0">
                <a:solidFill>
                  <a:srgbClr val="7030A0"/>
                </a:solidFill>
              </a:rPr>
              <a:t> and </a:t>
            </a:r>
            <a:r>
              <a:rPr lang="en-US" sz="2800" dirty="0" err="1">
                <a:solidFill>
                  <a:srgbClr val="7030A0"/>
                </a:solidFill>
              </a:rPr>
              <a:t>FunctionBlock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CE9A-E747-4572-BC9B-C1C712EA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2F16B-7891-4919-A1C5-95C31FDD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944" y="1414241"/>
            <a:ext cx="6752219" cy="5327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43A2C-B8A0-48E7-9833-27A9D8094B62}"/>
              </a:ext>
            </a:extLst>
          </p:cNvPr>
          <p:cNvSpPr txBox="1"/>
          <p:nvPr/>
        </p:nvSpPr>
        <p:spPr>
          <a:xfrm rot="1050955">
            <a:off x="9171014" y="519591"/>
            <a:ext cx="276245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243701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FC0F5D-E40D-4D75-8473-31D4BCC2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82" y="1051049"/>
            <a:ext cx="5886450" cy="56197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58A752-EE24-4856-BE03-FC225A0C6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668" y="2151529"/>
            <a:ext cx="4195028" cy="3868708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7030A0"/>
                </a:solidFill>
              </a:rPr>
              <a:t>ProtectionFunction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 = the logical view</a:t>
            </a:r>
          </a:p>
          <a:p>
            <a:r>
              <a:rPr lang="en-US" sz="2000" dirty="0" err="1">
                <a:solidFill>
                  <a:srgbClr val="7030A0"/>
                </a:solidFill>
              </a:rPr>
              <a:t>ProtectionFunctionBlock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= a specific function or stage</a:t>
            </a:r>
          </a:p>
          <a:p>
            <a:endParaRPr lang="en-US" sz="2000" dirty="0"/>
          </a:p>
          <a:p>
            <a:r>
              <a:rPr lang="en-US" sz="2000" dirty="0" err="1">
                <a:solidFill>
                  <a:srgbClr val="7030A0"/>
                </a:solidFill>
              </a:rPr>
              <a:t>ProtectionEquipment</a:t>
            </a:r>
            <a:r>
              <a:rPr lang="en-US" sz="2000" dirty="0"/>
              <a:t> = the physical view</a:t>
            </a:r>
          </a:p>
          <a:p>
            <a:pPr lvl="1"/>
            <a:r>
              <a:rPr lang="en-US" sz="1733" dirty="0"/>
              <a:t>No explicit associations to the protected equipment or switches</a:t>
            </a:r>
          </a:p>
          <a:p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F56D33-FB83-4695-80EC-114C4172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6972226" cy="1835237"/>
          </a:xfrm>
        </p:spPr>
        <p:txBody>
          <a:bodyPr/>
          <a:lstStyle/>
          <a:p>
            <a:r>
              <a:rPr lang="en-US" sz="3200" dirty="0"/>
              <a:t>Protection</a:t>
            </a:r>
            <a:br>
              <a:rPr lang="en-US" sz="3200" dirty="0"/>
            </a:br>
            <a:r>
              <a:rPr lang="en-US" sz="2800" dirty="0" err="1">
                <a:solidFill>
                  <a:srgbClr val="7030A0"/>
                </a:solidFill>
              </a:rPr>
              <a:t>ProtectionFunction</a:t>
            </a:r>
            <a:r>
              <a:rPr lang="en-US" sz="2800" dirty="0">
                <a:solidFill>
                  <a:srgbClr val="7030A0"/>
                </a:solidFill>
              </a:rPr>
              <a:t> = Scheme </a:t>
            </a:r>
            <a:r>
              <a:rPr lang="en-US" sz="2800" dirty="0" err="1">
                <a:solidFill>
                  <a:srgbClr val="7030A0"/>
                </a:solidFill>
              </a:rPr>
              <a:t>ProtectionEquipment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CE9A-E747-4572-BC9B-C1C712EA5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43A2C-B8A0-48E7-9833-27A9D8094B62}"/>
              </a:ext>
            </a:extLst>
          </p:cNvPr>
          <p:cNvSpPr txBox="1"/>
          <p:nvPr/>
        </p:nvSpPr>
        <p:spPr>
          <a:xfrm rot="1050955">
            <a:off x="9171014" y="519591"/>
            <a:ext cx="276245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219936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D96CE9-9B7F-44F8-AA40-4BC71D7EE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much of the CIM function model proposals should be in IEC 62361-102 Ed 2  before circulation as a CD?</a:t>
            </a:r>
          </a:p>
          <a:p>
            <a:pPr lvl="1"/>
            <a:r>
              <a:rPr lang="en-US" sz="2133" dirty="0"/>
              <a:t>With the details, maybe as </a:t>
            </a:r>
            <a:r>
              <a:rPr lang="en-US" sz="2133"/>
              <a:t>an annex</a:t>
            </a:r>
            <a:r>
              <a:rPr lang="en-US" sz="2133" dirty="0"/>
              <a:t>?</a:t>
            </a:r>
          </a:p>
          <a:p>
            <a:pPr lvl="1"/>
            <a:r>
              <a:rPr lang="en-US" sz="2133" dirty="0"/>
              <a:t>As a summary with reference to a proposed new TR that has details?</a:t>
            </a: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48BBFA-391E-4236-ACA0-89290543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Questions?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85920-899C-42ED-843A-B5A6AAEFB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0470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EB24C-D7B8-460E-BA12-B81EC2E6A4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IEC 62361-102 Ed 2 document status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Ed 1 recommendations status &amp; decisions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Ed 2 new recommendations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CIM to SCL and CIM protection model use cases - Key concepts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A588D-538E-430D-B3E4-52B4A136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Agenda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87B1E-9AEF-4F68-9D47-1FB78AC8C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9812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06EA7-6796-4B59-A6FA-29CF7A0C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IEC 62361-102 CIM – 61850 Harmonization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A3782-E6DC-4582-BC1C-49DAA00F4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Ed 1 published 2018</a:t>
            </a:r>
          </a:p>
          <a:p>
            <a:r>
              <a:rPr lang="en-US" sz="3000" dirty="0"/>
              <a:t>Ed 2 DC circulated May 2020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Aim is to align with IEC 61970-301 Ed 7 (CIM 17), IEC 61850 Ed 2.1, IEC 61850-7-420 Ed 2</a:t>
            </a:r>
          </a:p>
          <a:p>
            <a:pPr>
              <a:spcBef>
                <a:spcPts val="500"/>
              </a:spcBef>
            </a:pPr>
            <a:r>
              <a:rPr lang="en-US" sz="3000" dirty="0"/>
              <a:t>DC has been incorporated into a CD but not circulated</a:t>
            </a:r>
          </a:p>
          <a:p>
            <a:pPr lvl="1">
              <a:spcBef>
                <a:spcPts val="500"/>
              </a:spcBef>
            </a:pPr>
            <a:r>
              <a:rPr lang="en-US" sz="2400" dirty="0"/>
              <a:t>Main issue: difficult to make a recommendation for mapping DER controller equipment and functions within CIM</a:t>
            </a:r>
          </a:p>
          <a:p>
            <a:r>
              <a:rPr lang="en-US" sz="3000" dirty="0"/>
              <a:t>Current work is via WG13 Sub-group(s) for CIM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Individual DER control functions (as per IEEE 1547)</a:t>
            </a:r>
          </a:p>
          <a:p>
            <a:pPr lvl="1">
              <a:spcBef>
                <a:spcPts val="500"/>
              </a:spcBef>
            </a:pPr>
            <a:r>
              <a:rPr lang="en-US" sz="2200" dirty="0"/>
              <a:t>User defined functions to model DER aggregation, coordinated voltage control, ...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16BD05-F9F4-445E-AF29-81B9B6E1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4805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A00A-86A3-4D67-909F-F04AB776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Compared to the first edition, this second edition: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839D4-6D49-4F25-B181-3E4EE5E2A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300" dirty="0"/>
              <a:t>Describes some use cases for voltage control including the integration of Distributed Energy Resources (DER), and proposes mappings and recommendations for the models defined in IEC 61850-7-420:2021 Ed 2.</a:t>
            </a:r>
          </a:p>
          <a:p>
            <a:r>
              <a:rPr lang="en-GB" sz="3300" dirty="0"/>
              <a:t>Includes revisions for consistency with IEC 61970-301:2020 Ed 7 (CIM17)</a:t>
            </a:r>
          </a:p>
          <a:p>
            <a:r>
              <a:rPr lang="en-GB" sz="3300" dirty="0"/>
              <a:t>Includes revisions for consistency with IEC 61850-7-4:2021 Ed 2.1</a:t>
            </a:r>
          </a:p>
          <a:p>
            <a:r>
              <a:rPr lang="en-GB" sz="3300" dirty="0"/>
              <a:t>Adds relevant Logical Nodes from IEC 61850-7-410:2012/AMD1:2015</a:t>
            </a:r>
          </a:p>
          <a:p>
            <a:r>
              <a:rPr lang="en-GB" sz="3300" dirty="0"/>
              <a:t>Adds relevant Logical Nodes from IEC 61850-90-6:2018 Distribution Automation</a:t>
            </a:r>
          </a:p>
          <a:p>
            <a:r>
              <a:rPr lang="en-GB" sz="3300" i="1" dirty="0">
                <a:highlight>
                  <a:srgbClr val="FFFF00"/>
                </a:highlight>
              </a:rPr>
              <a:t>tbc</a:t>
            </a:r>
            <a:r>
              <a:rPr lang="en-GB" sz="3300" dirty="0"/>
              <a:t> relevant Logical Nodes from IEC 61850-90-3:2016 Condition Monitoring</a:t>
            </a:r>
          </a:p>
          <a:p>
            <a:endParaRPr lang="en-GB" sz="3300" dirty="0"/>
          </a:p>
          <a:p>
            <a:r>
              <a:rPr lang="en-GB" sz="3300" dirty="0"/>
              <a:t>Excludes Logical Nodes (no equivalent in CIM)</a:t>
            </a:r>
          </a:p>
          <a:p>
            <a:pPr lvl="1"/>
            <a:r>
              <a:rPr lang="en-GB" sz="3300" dirty="0"/>
              <a:t>IEC 61850-90-4  Network Engineering</a:t>
            </a:r>
          </a:p>
          <a:p>
            <a:pPr lvl="1"/>
            <a:r>
              <a:rPr lang="en-GB" sz="3300" dirty="0"/>
              <a:t>IEC 61850-90-8  E-Mobility</a:t>
            </a:r>
          </a:p>
          <a:p>
            <a:pPr lvl="1"/>
            <a:r>
              <a:rPr lang="en-GB" sz="3300" dirty="0"/>
              <a:t>IEC 61850-90-17 Power Quality</a:t>
            </a:r>
          </a:p>
          <a:p>
            <a:pPr lvl="1"/>
            <a:r>
              <a:rPr lang="en-GB" sz="3300" dirty="0"/>
              <a:t>IEC 61400-25-2 Wind power plants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77BB1-A84A-46FF-BD9D-BDFC2BC4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906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Recommendations – Joint task forces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R11: Create a joint task force to produce a document defining drawing layout syntax using technology similar to Scalable Vector Graphics (SVG) to replace the X, Y coordinate/graphics in both IEC 61850 and CIM.</a:t>
            </a:r>
          </a:p>
          <a:p>
            <a:endParaRPr lang="en-GB" sz="1800" dirty="0"/>
          </a:p>
          <a:p>
            <a:pPr lvl="1"/>
            <a:r>
              <a:rPr lang="en-GB" sz="1800" dirty="0"/>
              <a:t>No work done : application areas are not necessarily the same</a:t>
            </a:r>
          </a:p>
          <a:p>
            <a:pPr lvl="1"/>
            <a:endParaRPr lang="en-GB" sz="1800" dirty="0"/>
          </a:p>
          <a:p>
            <a:r>
              <a:rPr lang="en-GB" sz="1800" dirty="0"/>
              <a:t>R20: The relevant working groups and task forces should coordinate to propose harmonized models and mappings for automated control sequences.</a:t>
            </a:r>
          </a:p>
          <a:p>
            <a:endParaRPr lang="en-GB" sz="1800" dirty="0"/>
          </a:p>
          <a:p>
            <a:pPr lvl="1"/>
            <a:r>
              <a:rPr lang="en-GB" sz="1800" dirty="0"/>
              <a:t>IEC 61850-90-11 defines mappings between PLC logic and IEC 61850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Under consideration by TC 57 WG13 CIM Functions subgroup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8A9-23BD-418B-B77C-E527B54A1084}" type="datetime1">
              <a:rPr lang="en-US" smtClean="0">
                <a:solidFill>
                  <a:schemeClr val="tx1"/>
                </a:solidFill>
              </a:rPr>
              <a:pPr/>
              <a:t>9/19/2022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625B-12D8-4BCA-8884-BC658492F0F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Recommendations planned for  IEC 61850 Ed 3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R2: Extend the list of equipment device type codes</a:t>
            </a:r>
          </a:p>
          <a:p>
            <a:r>
              <a:rPr lang="en-GB" sz="1800" dirty="0"/>
              <a:t>R3: Add optional string attribute </a:t>
            </a:r>
            <a:r>
              <a:rPr lang="en-GB" sz="1800" dirty="0" err="1"/>
              <a:t>tPowerSystemResource.psrtype</a:t>
            </a:r>
            <a:endParaRPr lang="en-GB" sz="1800" dirty="0"/>
          </a:p>
          <a:p>
            <a:r>
              <a:rPr lang="en-GB" sz="1800" dirty="0"/>
              <a:t>R6: Add </a:t>
            </a:r>
            <a:r>
              <a:rPr lang="en-GB" sz="1800" dirty="0" err="1"/>
              <a:t>mRIDs</a:t>
            </a:r>
            <a:r>
              <a:rPr lang="en-GB" sz="1800" dirty="0"/>
              <a:t> for Equipment, Terminals and </a:t>
            </a:r>
            <a:r>
              <a:rPr lang="en-GB" sz="1800" dirty="0" err="1"/>
              <a:t>ConnectivityNodes</a:t>
            </a:r>
            <a:r>
              <a:rPr lang="en-GB" sz="1800" dirty="0"/>
              <a:t>.</a:t>
            </a:r>
          </a:p>
          <a:p>
            <a:r>
              <a:rPr lang="en-GB" sz="1800" dirty="0"/>
              <a:t>R8: When Terminals are not connected, keep the Terminal, make </a:t>
            </a:r>
            <a:r>
              <a:rPr lang="en-GB" sz="1800" dirty="0" err="1"/>
              <a:t>connectivityNode</a:t>
            </a:r>
            <a:r>
              <a:rPr lang="en-GB" sz="1800" dirty="0"/>
              <a:t> optional</a:t>
            </a:r>
          </a:p>
          <a:p>
            <a:r>
              <a:rPr lang="en-GB" sz="1800" dirty="0"/>
              <a:t>R9: extend the existing </a:t>
            </a:r>
            <a:r>
              <a:rPr lang="en-GB" sz="1800" dirty="0" err="1"/>
              <a:t>tPhaseEnum</a:t>
            </a:r>
            <a:r>
              <a:rPr lang="en-GB" sz="1800" dirty="0"/>
              <a:t> to use the same enumerations as the CIM </a:t>
            </a:r>
            <a:r>
              <a:rPr lang="en-GB" sz="1800" dirty="0" err="1"/>
              <a:t>PhaseCode</a:t>
            </a:r>
            <a:r>
              <a:rPr lang="en-GB" sz="1800" dirty="0"/>
              <a:t>. </a:t>
            </a:r>
          </a:p>
          <a:p>
            <a:r>
              <a:rPr lang="en-GB" sz="1800" dirty="0"/>
              <a:t>R15: add a setting called </a:t>
            </a:r>
            <a:r>
              <a:rPr lang="en-GB" sz="1800" dirty="0" err="1"/>
              <a:t>PosFlwIn</a:t>
            </a:r>
            <a:r>
              <a:rPr lang="en-GB" sz="1800" dirty="0"/>
              <a:t>, to the Measurement logical nodes, to indicate the direction of positive flow relative to the primary equipment connectivity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New from IEC 61850-7-420 Ed2 / IEC 62361-102 Ed2</a:t>
            </a:r>
          </a:p>
          <a:p>
            <a:r>
              <a:rPr lang="en-US" sz="1800" dirty="0"/>
              <a:t>R31 : add a standard type code "INV" with one terminal, that can be used for conducting equipment that is a power electronics connection (inverter or rectifier).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8A9-23BD-418B-B77C-E527B54A1084}" type="datetime1">
              <a:rPr lang="en-US" smtClean="0">
                <a:solidFill>
                  <a:schemeClr val="tx1"/>
                </a:solidFill>
              </a:rPr>
              <a:pPr/>
              <a:t>9/19/2022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625B-12D8-4BCA-8884-BC658492F0F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9374-6ADA-4625-A293-BC199687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8642"/>
            <a:ext cx="11392200" cy="682216"/>
          </a:xfrm>
        </p:spPr>
        <p:txBody>
          <a:bodyPr/>
          <a:lstStyle/>
          <a:p>
            <a:r>
              <a:rPr lang="en-US" sz="3600" dirty="0"/>
              <a:t>Recommendations for CIM from Ed1</a:t>
            </a:r>
            <a:endParaRPr lang="en-GB" sz="3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CC9845-8BE4-412D-855F-8C0703F5C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873177"/>
              </p:ext>
            </p:extLst>
          </p:nvPr>
        </p:nvGraphicFramePr>
        <p:xfrm>
          <a:off x="209399" y="864660"/>
          <a:ext cx="11851971" cy="591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44">
                  <a:extLst>
                    <a:ext uri="{9D8B030D-6E8A-4147-A177-3AD203B41FA5}">
                      <a16:colId xmlns:a16="http://schemas.microsoft.com/office/drawing/2014/main" val="368555080"/>
                    </a:ext>
                  </a:extLst>
                </a:gridCol>
                <a:gridCol w="4100585">
                  <a:extLst>
                    <a:ext uri="{9D8B030D-6E8A-4147-A177-3AD203B41FA5}">
                      <a16:colId xmlns:a16="http://schemas.microsoft.com/office/drawing/2014/main" val="325654204"/>
                    </a:ext>
                  </a:extLst>
                </a:gridCol>
                <a:gridCol w="4171217">
                  <a:extLst>
                    <a:ext uri="{9D8B030D-6E8A-4147-A177-3AD203B41FA5}">
                      <a16:colId xmlns:a16="http://schemas.microsoft.com/office/drawing/2014/main" val="1693727353"/>
                    </a:ext>
                  </a:extLst>
                </a:gridCol>
                <a:gridCol w="2903025">
                  <a:extLst>
                    <a:ext uri="{9D8B030D-6E8A-4147-A177-3AD203B41FA5}">
                      <a16:colId xmlns:a16="http://schemas.microsoft.com/office/drawing/2014/main" val="351371527"/>
                    </a:ext>
                  </a:extLst>
                </a:gridCol>
              </a:tblGrid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Ref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Topic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Status June 2020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Status Sep 2022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73718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 err="1">
                          <a:effectLst/>
                        </a:rPr>
                        <a:t>BusbarSection</a:t>
                      </a:r>
                      <a:r>
                        <a:rPr lang="en-GB" sz="1600" u="none" strike="noStrike" dirty="0">
                          <a:effectLst/>
                        </a:rPr>
                        <a:t> and Junction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Agreed improved description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IEC 61970-301 Ed 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104832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Phase code enumerations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Agreed to clarify the descriptions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IEC 61970-301 Ed 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5305"/>
                  </a:ext>
                </a:extLst>
              </a:tr>
              <a:tr h="451054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Definition for </a:t>
                      </a:r>
                      <a:r>
                        <a:rPr lang="en-GB" sz="1600" u="none" strike="noStrike" dirty="0" err="1">
                          <a:effectLst/>
                        </a:rPr>
                        <a:t>Analog.positiveflowin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Agreed improved description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IEC 61970-301 Ed 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800417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Name types for SCL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Rejected because the CIM has changed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update IEC 62361-102 Ed2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864903"/>
                  </a:ext>
                </a:extLst>
              </a:tr>
              <a:tr h="673111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Use selected IEC 61850 data object names as </a:t>
                      </a:r>
                      <a:r>
                        <a:rPr lang="en-US" sz="1600" u="none" strike="noStrike" dirty="0" err="1">
                          <a:effectLst/>
                        </a:rPr>
                        <a:t>MeasurementTypes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Part of Measurements discussion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hold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076935"/>
                  </a:ext>
                </a:extLst>
              </a:tr>
              <a:tr h="451054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>
                          <a:effectLst/>
                        </a:rPr>
                        <a:t>R14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OR New attribute  for IEC 61850 data object names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Part of Measurements discussion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hold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28347"/>
                  </a:ext>
                </a:extLst>
              </a:tr>
              <a:tr h="673111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Multiple values with same timestamp and quality, e.g. WYE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Part of Measurements discussion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hold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(probably no)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459283"/>
                  </a:ext>
                </a:extLst>
              </a:tr>
              <a:tr h="379146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SCADA package revisions </a:t>
                      </a:r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allow direct association IED to </a:t>
                      </a:r>
                      <a:r>
                        <a:rPr lang="en-GB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MeasurementValue</a:t>
                      </a:r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Add to a future WG13 meeting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hold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150273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Improve control model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Add to SCADA discussion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hold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342486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>
                          <a:effectLst/>
                        </a:rPr>
                        <a:t>R19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Define standard Control Types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Add to SCADA discussion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hold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797812"/>
                  </a:ext>
                </a:extLst>
              </a:tr>
              <a:tr h="451054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>
                          <a:effectLst/>
                        </a:rPr>
                        <a:t>Automated control sequences (SIPS)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DER Controllers &amp; Functions discussion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WG13 Function subgroup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522745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Fans and pumps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If there are use cases, then add to CIM18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hold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(probably no)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088718"/>
                  </a:ext>
                </a:extLst>
              </a:tr>
              <a:tr h="451054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>
                          <a:effectLst/>
                        </a:rPr>
                        <a:t>R21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Re-evaluate the CIM Protection Model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To be revisited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WG13 taskforce (linked with functions)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3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5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9374-6ADA-4625-A293-BC199687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8642"/>
            <a:ext cx="11040000" cy="682216"/>
          </a:xfrm>
        </p:spPr>
        <p:txBody>
          <a:bodyPr/>
          <a:lstStyle/>
          <a:p>
            <a:r>
              <a:rPr lang="en-US" sz="3600" dirty="0"/>
              <a:t>Recommendations for CIM – new from draft Ed 2</a:t>
            </a:r>
            <a:endParaRPr lang="en-GB" sz="3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CC9845-8BE4-412D-855F-8C0703F5C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630978"/>
              </p:ext>
            </p:extLst>
          </p:nvPr>
        </p:nvGraphicFramePr>
        <p:xfrm>
          <a:off x="481542" y="1017060"/>
          <a:ext cx="10817829" cy="356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558">
                  <a:extLst>
                    <a:ext uri="{9D8B030D-6E8A-4147-A177-3AD203B41FA5}">
                      <a16:colId xmlns:a16="http://schemas.microsoft.com/office/drawing/2014/main" val="368555080"/>
                    </a:ext>
                  </a:extLst>
                </a:gridCol>
                <a:gridCol w="4956944">
                  <a:extLst>
                    <a:ext uri="{9D8B030D-6E8A-4147-A177-3AD203B41FA5}">
                      <a16:colId xmlns:a16="http://schemas.microsoft.com/office/drawing/2014/main" val="325654204"/>
                    </a:ext>
                  </a:extLst>
                </a:gridCol>
                <a:gridCol w="5042327">
                  <a:extLst>
                    <a:ext uri="{9D8B030D-6E8A-4147-A177-3AD203B41FA5}">
                      <a16:colId xmlns:a16="http://schemas.microsoft.com/office/drawing/2014/main" val="1693727353"/>
                    </a:ext>
                  </a:extLst>
                </a:gridCol>
              </a:tblGrid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Ref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Topic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Status September 2020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73718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R32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defTabSz="1219170" rtl="0" eaLnBrk="1" fontAlgn="b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 DER internal states e.g. ready to connect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reconsider based on CIM functions proposals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104832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Extend regulating control model – add curve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reconsider based on CIM functions proposals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5305"/>
                  </a:ext>
                </a:extLst>
              </a:tr>
              <a:tr h="575999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Extend control model for active power operational functions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reconsider based on CIM functions proposals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800417"/>
                  </a:ext>
                </a:extLst>
              </a:tr>
              <a:tr h="314203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R35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Modelling of facilities and virtual power plants, 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ncluding different representations of the same physical equipment. </a:t>
                      </a:r>
                      <a:endParaRPr lang="en-GB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reconsider based on CIM functions proposals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864903"/>
                  </a:ext>
                </a:extLst>
              </a:tr>
              <a:tr h="812228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the association(s) between the Metering classes defined in IEC 61968-5 and the Core and Wires classes used for network analysis.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UsagePoint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-&gt; Terminal association</a:t>
                      </a:r>
                    </a:p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CIM Joint Issue to be discussed 19-Sep-2022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07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GB" sz="1600" u="none" strike="noStrike" dirty="0">
                          <a:effectLst/>
                        </a:rPr>
                        <a:t>R37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class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ReactivePowerLimit</a:t>
                      </a: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a sub-class of </a:t>
                      </a:r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add to work plan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2834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2CB35-1802-4B96-9DE1-52AE8EF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625B-12D8-4BCA-8884-BC658492F0F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79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D1C755-79A9-400B-96E9-DA5522A9D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R1 Export CIM as </a:t>
            </a:r>
            <a:r>
              <a:rPr lang="en-US" sz="2400" dirty="0">
                <a:solidFill>
                  <a:srgbClr val="00B050"/>
                </a:solidFill>
              </a:rPr>
              <a:t>System Specification Document  (SSD)</a:t>
            </a:r>
          </a:p>
          <a:p>
            <a:pPr lvl="1"/>
            <a:r>
              <a:rPr lang="en-US" sz="2133" dirty="0"/>
              <a:t>Objective: allow CIM to be used to specify &amp; record automation functions</a:t>
            </a:r>
          </a:p>
          <a:p>
            <a:pPr lvl="1"/>
            <a:endParaRPr lang="en-US" sz="2133" dirty="0"/>
          </a:p>
          <a:p>
            <a:pPr marL="482588" lvl="1" indent="0">
              <a:buNone/>
            </a:pPr>
            <a:r>
              <a:rPr lang="en-US" sz="2133" dirty="0"/>
              <a:t>Linked with</a:t>
            </a:r>
          </a:p>
          <a:p>
            <a:r>
              <a:rPr lang="en-US" sz="2400" dirty="0"/>
              <a:t>R21 review the </a:t>
            </a:r>
            <a:r>
              <a:rPr lang="en-US" sz="2400" dirty="0">
                <a:solidFill>
                  <a:srgbClr val="00B050"/>
                </a:solidFill>
              </a:rPr>
              <a:t>CIM Protection model</a:t>
            </a:r>
          </a:p>
          <a:p>
            <a:pPr lvl="1"/>
            <a:r>
              <a:rPr lang="en-US" sz="2133" dirty="0"/>
              <a:t>Objective: re-design the CIM protection model based upon the newer concepts of protection functions instead of protection equipment.</a:t>
            </a:r>
          </a:p>
          <a:p>
            <a:pPr lvl="1"/>
            <a:r>
              <a:rPr lang="en-US" sz="2133" dirty="0"/>
              <a:t>May facilitate incorporation of requirements for System Integrity Protection Schemes (SIPS).</a:t>
            </a:r>
          </a:p>
          <a:p>
            <a:pPr lvl="1"/>
            <a:endParaRPr lang="en-US" sz="2133" dirty="0"/>
          </a:p>
          <a:p>
            <a:pPr lvl="1"/>
            <a:r>
              <a:rPr lang="en-US" sz="2133" dirty="0"/>
              <a:t>See also “A proposal of new classes representing protection relay functions”, Takashi Dozaki, Tetsuo Otani, 15-Dec-2021</a:t>
            </a:r>
          </a:p>
          <a:p>
            <a:pPr lvl="1"/>
            <a:endParaRPr lang="en-US" sz="2133" dirty="0"/>
          </a:p>
          <a:p>
            <a:pPr lvl="1"/>
            <a:r>
              <a:rPr lang="en-US" sz="2133" dirty="0"/>
              <a:t>To be further discussed by WG13 22-Sep-2022</a:t>
            </a:r>
          </a:p>
          <a:p>
            <a:endParaRPr lang="en-US" sz="24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4C0AA2-4F42-4965-A7C3-76506496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IEC 61850 – CIM Harmonization: Long term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F9843-0AB5-4A3F-A829-F19C8888F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614899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EC 2019_16x9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1175</Words>
  <Application>Microsoft Office PowerPoint</Application>
  <PresentationFormat>Widescreen</PresentationFormat>
  <Paragraphs>199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Presentation IEC 2019_16x9</vt:lpstr>
      <vt:lpstr>IEC TC57 WG19 CIM – 61850 Harmonization</vt:lpstr>
      <vt:lpstr>Agenda</vt:lpstr>
      <vt:lpstr>IEC 62361-102 CIM – 61850 Harmonization</vt:lpstr>
      <vt:lpstr>Compared to the first edition, this second edition:</vt:lpstr>
      <vt:lpstr>Recommendations – Joint task forces</vt:lpstr>
      <vt:lpstr>Recommendations planned for  IEC 61850 Ed 3</vt:lpstr>
      <vt:lpstr>Recommendations for CIM from Ed1</vt:lpstr>
      <vt:lpstr>Recommendations for CIM – new from draft Ed 2</vt:lpstr>
      <vt:lpstr>IEC 61850 – CIM Harmonization: Long term</vt:lpstr>
      <vt:lpstr>Concepts</vt:lpstr>
      <vt:lpstr>CIM to System Specification Description add AutomationFunction and FunctionBlock</vt:lpstr>
      <vt:lpstr>Protection ProtectionFunction = Scheme ProtectionEquipment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TC57: Report on WG 10 Power system IED communication and associated data models</dc:title>
  <dc:creator>tom.berry@se.com</dc:creator>
  <cp:lastModifiedBy>Tom BERRY</cp:lastModifiedBy>
  <cp:revision>52</cp:revision>
  <dcterms:created xsi:type="dcterms:W3CDTF">2020-09-09T13:18:57Z</dcterms:created>
  <dcterms:modified xsi:type="dcterms:W3CDTF">2022-09-19T20:54:02Z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2020-09-09T13:34:31Z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121b3957-743b-41f3-8e66-004f65ca7807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MSIP_Label_82814f8d-1bc4-425b-990f-59ca601890dc_Enabled">
    <vt:lpwstr>true</vt:lpwstr>
  </property>
  <property fmtid="{D5CDD505-2E9C-101B-9397-08002B2CF9AE}" pid="11" name="MSIP_Label_82814f8d-1bc4-425b-990f-59ca601890dc_SetDate">
    <vt:lpwstr>2022-09-19T20:54:02Z</vt:lpwstr>
  </property>
  <property fmtid="{D5CDD505-2E9C-101B-9397-08002B2CF9AE}" pid="12" name="MSIP_Label_82814f8d-1bc4-425b-990f-59ca601890dc_Method">
    <vt:lpwstr>Privileged</vt:lpwstr>
  </property>
  <property fmtid="{D5CDD505-2E9C-101B-9397-08002B2CF9AE}" pid="13" name="MSIP_Label_82814f8d-1bc4-425b-990f-59ca601890dc_Name">
    <vt:lpwstr>SE Public</vt:lpwstr>
  </property>
  <property fmtid="{D5CDD505-2E9C-101B-9397-08002B2CF9AE}" pid="14" name="MSIP_Label_82814f8d-1bc4-425b-990f-59ca601890dc_SiteId">
    <vt:lpwstr>6e51e1ad-c54b-4b39-b598-0ffe9ae68fef</vt:lpwstr>
  </property>
  <property fmtid="{D5CDD505-2E9C-101B-9397-08002B2CF9AE}" pid="15" name="MSIP_Label_82814f8d-1bc4-425b-990f-59ca601890dc_ActionId">
    <vt:lpwstr>830cd893-6d54-405f-aee7-65154ad2729f</vt:lpwstr>
  </property>
  <property fmtid="{D5CDD505-2E9C-101B-9397-08002B2CF9AE}" pid="16" name="MSIP_Label_82814f8d-1bc4-425b-990f-59ca601890dc_ContentBits">
    <vt:lpwstr>2</vt:lpwstr>
  </property>
</Properties>
</file>