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sldIdLst>
    <p:sldId id="447" r:id="rId2"/>
    <p:sldId id="546" r:id="rId3"/>
    <p:sldId id="550" r:id="rId4"/>
    <p:sldId id="569" r:id="rId5"/>
    <p:sldId id="570" r:id="rId6"/>
    <p:sldId id="571" r:id="rId7"/>
    <p:sldId id="572" r:id="rId8"/>
    <p:sldId id="568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9" autoAdjust="0"/>
    <p:restoredTop sz="95134" autoAdjust="0"/>
  </p:normalViewPr>
  <p:slideViewPr>
    <p:cSldViewPr snapToGrid="0" showGuides="1">
      <p:cViewPr varScale="1">
        <p:scale>
          <a:sx n="71" d="100"/>
          <a:sy n="71" d="100"/>
        </p:scale>
        <p:origin x="230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2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9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98A18-4B48-41E8-9A58-BBB789C9B38D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1E1AF-2DA0-47D2-995A-799E0C1A4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03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2221633" cy="49657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67259" y="4965172"/>
            <a:ext cx="12288000" cy="19298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240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605" y="5077305"/>
            <a:ext cx="1528067" cy="175971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3393" y="2659718"/>
            <a:ext cx="10753195" cy="17336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>
            <a:lvl1pPr algn="ctr">
              <a:defRPr lang="fr-CH" sz="5333">
                <a:ln w="11430">
                  <a:solidFill>
                    <a:schemeClr val="tx2"/>
                  </a:solidFill>
                </a:ln>
                <a:solidFill>
                  <a:srgbClr val="FFC000"/>
                </a:solidFill>
                <a:effectLst/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(change font </a:t>
            </a:r>
            <a:r>
              <a:rPr lang="en-US" dirty="0" err="1"/>
              <a:t>colour</a:t>
            </a:r>
            <a:r>
              <a:rPr lang="en-US" dirty="0"/>
              <a:t> if required)</a:t>
            </a:r>
            <a:endParaRPr lang="en-US" sz="6667" b="1" dirty="0">
              <a:ln w="11430">
                <a:solidFill>
                  <a:schemeClr val="tx2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3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und tab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6965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ound tab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98249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round tab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77949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formity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641044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ound tab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311554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lm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910893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rc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9727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irc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0137137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irc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71150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irc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394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orld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633589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ircl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41324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0400" y="107505"/>
            <a:ext cx="11040000" cy="1325563"/>
          </a:xfrm>
        </p:spPr>
        <p:txBody>
          <a:bodyPr/>
          <a:lstStyle/>
          <a:p>
            <a:r>
              <a:rPr lang="en-GB" noProof="0" dirty="0"/>
              <a:t>Title size 30 to 50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CF80-2704-418D-839A-8D4BDF450EED}" type="datetimeFigureOut">
              <a:rPr lang="en-GB" noProof="0" smtClean="0"/>
              <a:t>02/03/2022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2AA8-9B4E-4D53-AE6E-350E87BFFB19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555304"/>
            <a:ext cx="11041227" cy="446449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 b="0" baseline="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 b="0"/>
            </a:lvl3pPr>
          </a:lstStyle>
          <a:p>
            <a:pPr lvl="0"/>
            <a:r>
              <a:rPr lang="en-GB" noProof="0" dirty="0"/>
              <a:t>Add text: font size 28 to 38</a:t>
            </a:r>
          </a:p>
          <a:p>
            <a:pPr lvl="0"/>
            <a:r>
              <a:rPr lang="en-GB" noProof="0" dirty="0"/>
              <a:t>Add text: font size 28 to 38</a:t>
            </a:r>
          </a:p>
          <a:p>
            <a:pPr lvl="1"/>
            <a:r>
              <a:rPr lang="en-GB" noProof="0" dirty="0"/>
              <a:t>Add text: font size 28</a:t>
            </a:r>
          </a:p>
          <a:p>
            <a:pPr lvl="2"/>
            <a:r>
              <a:rPr lang="en-GB" noProof="0" dirty="0"/>
              <a:t>Add text: font size 24</a:t>
            </a:r>
          </a:p>
        </p:txBody>
      </p:sp>
    </p:spTree>
    <p:extLst>
      <p:ext uri="{BB962C8B-B14F-4D97-AF65-F5344CB8AC3E}">
        <p14:creationId xmlns:p14="http://schemas.microsoft.com/office/powerpoint/2010/main" val="38297284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ground &amp;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" y="0"/>
            <a:ext cx="1217516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514203"/>
            <a:ext cx="10972800" cy="4277072"/>
          </a:xfrm>
        </p:spPr>
        <p:txBody>
          <a:bodyPr/>
          <a:lstStyle>
            <a:lvl1pPr marL="342891" indent="-342891">
              <a:defRPr lang="en-GB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marL="0" lvl="0" indent="0">
              <a:buNone/>
            </a:pPr>
            <a:r>
              <a:rPr lang="en-GB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text: font size 32 to 38</a:t>
            </a:r>
          </a:p>
          <a:p>
            <a:pPr marL="0" lvl="0" indent="0"/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text: font size 28 to 38</a:t>
            </a:r>
          </a:p>
          <a:p>
            <a:pPr lvl="1"/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text: font size 28</a:t>
            </a:r>
          </a:p>
          <a:p>
            <a:pPr lvl="2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Add text: font size 24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/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text: font size 28 to 38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09600" y="188640"/>
            <a:ext cx="109728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792" y="5791275"/>
            <a:ext cx="988880" cy="87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2723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rey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CF80-2704-418D-839A-8D4BDF450EED}" type="datetimeFigureOut">
              <a:rPr lang="en-GB" noProof="0" smtClean="0"/>
              <a:t>02/03/2022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382" y="6356351"/>
            <a:ext cx="1056117" cy="365125"/>
          </a:xfrm>
        </p:spPr>
        <p:txBody>
          <a:bodyPr/>
          <a:lstStyle/>
          <a:p>
            <a:fld id="{C2B32AA8-9B4E-4D53-AE6E-350E87BFFB19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27381" y="1556792"/>
            <a:ext cx="11041227" cy="4464496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GB" noProof="0" dirty="0"/>
              <a:t>Add text: font size 28 to 38</a:t>
            </a:r>
          </a:p>
          <a:p>
            <a:pPr lvl="0"/>
            <a:r>
              <a:rPr lang="en-GB" noProof="0" dirty="0"/>
              <a:t>Add text: font size 28 to 38</a:t>
            </a:r>
          </a:p>
          <a:p>
            <a:pPr lvl="1"/>
            <a:r>
              <a:rPr lang="en-GB" noProof="0" dirty="0"/>
              <a:t>Add text: font size 28</a:t>
            </a:r>
          </a:p>
          <a:p>
            <a:pPr lvl="2"/>
            <a:r>
              <a:rPr lang="en-GB" noProof="0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27381" y="116633"/>
            <a:ext cx="11040000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Title size 30 to 50</a:t>
            </a:r>
          </a:p>
        </p:txBody>
      </p:sp>
    </p:spTree>
    <p:extLst>
      <p:ext uri="{BB962C8B-B14F-4D97-AF65-F5344CB8AC3E}">
        <p14:creationId xmlns:p14="http://schemas.microsoft.com/office/powerpoint/2010/main" val="8029275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white background &amp; yellow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3828" y="189061"/>
            <a:ext cx="10507133" cy="1511747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4400" b="1">
                <a:ln>
                  <a:solidFill>
                    <a:srgbClr val="0070C0"/>
                  </a:solidFill>
                </a:ln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FontTx/>
              <a:buNone/>
              <a:defRPr sz="4000"/>
            </a:lvl2pPr>
          </a:lstStyle>
          <a:p>
            <a:pPr lvl="0"/>
            <a:r>
              <a:rPr lang="en-US" dirty="0"/>
              <a:t>Add title 30 to 50 +</a:t>
            </a:r>
            <a:br>
              <a:rPr lang="en-US" dirty="0"/>
            </a:br>
            <a:r>
              <a:rPr lang="en-US" dirty="0"/>
              <a:t>full-size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0706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world connections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CF80-2704-418D-839A-8D4BDF450EED}" type="datetimeFigureOut">
              <a:rPr lang="fr-CH" smtClean="0"/>
              <a:t>02.03.2022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382" y="6356351"/>
            <a:ext cx="1056117" cy="365125"/>
          </a:xfrm>
        </p:spPr>
        <p:txBody>
          <a:bodyPr/>
          <a:lstStyle/>
          <a:p>
            <a:fld id="{C2B32AA8-9B4E-4D53-AE6E-350E87BFFB19}" type="slidenum">
              <a:rPr lang="fr-CH" smtClean="0"/>
              <a:t>‹#›</a:t>
            </a:fld>
            <a:endParaRPr lang="fr-CH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27381" y="1556792"/>
            <a:ext cx="11041227" cy="4464496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27381" y="116633"/>
            <a:ext cx="110400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6075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65282-9305-4351-9998-DB0341E99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D7E6D-2D30-4380-8D71-3ED72425C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36528-2C5F-4C42-9F68-CEE7D9EDB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B4D2-125E-40F7-A688-9ADE5E000492}" type="datetimeFigureOut">
              <a:rPr lang="en-CH" smtClean="0"/>
              <a:t>03/02/2022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80419-FDD2-4734-B6BF-5D6D2CE0E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528B4-1BDC-4993-B8E6-2D7E9248A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682E4-8F96-4DB5-BA85-5ECF4D029C9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1768534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1950-98F6-4EFD-A55E-0D20BCBBEA9E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4217-E16D-4135-AED3-D5346D826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white background &amp; image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590400" y="187200"/>
            <a:ext cx="11040000" cy="160961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Chapter slide</a:t>
            </a:r>
            <a:br>
              <a:rPr lang="en-US" dirty="0"/>
            </a:br>
            <a:r>
              <a:rPr lang="en-US" dirty="0"/>
              <a:t>Title size 30 t0 50</a:t>
            </a:r>
            <a:endParaRPr lang="fr-F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90400" y="2094792"/>
            <a:ext cx="11601600" cy="3062400"/>
          </a:xfrm>
          <a:gradFill>
            <a:gsLst>
              <a:gs pos="49000">
                <a:srgbClr val="AAADB6"/>
              </a:gs>
              <a:gs pos="10000">
                <a:srgbClr val="E6E6E6"/>
              </a:gs>
              <a:gs pos="93000">
                <a:srgbClr val="E6E6E6"/>
              </a:gs>
            </a:gsLst>
            <a:lin ang="5400000" scaled="0"/>
          </a:gra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88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size image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gradFill>
            <a:gsLst>
              <a:gs pos="49000">
                <a:srgbClr val="AAADB6"/>
              </a:gs>
              <a:gs pos="10000">
                <a:srgbClr val="E6E6E6"/>
              </a:gs>
              <a:gs pos="93000">
                <a:srgbClr val="E6E6E6"/>
              </a:gs>
            </a:gsLst>
            <a:lin ang="5400000" scaled="0"/>
          </a:gradFill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Picture</a:t>
            </a:r>
            <a:endParaRPr lang="en-GB" dirty="0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590400" y="1006277"/>
            <a:ext cx="11040000" cy="17645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>
              <a:defRPr lang="fr-CH" sz="5333" baseline="0">
                <a:ln w="11430">
                  <a:solidFill>
                    <a:schemeClr val="tx2"/>
                  </a:solidFill>
                </a:ln>
                <a:solidFill>
                  <a:srgbClr val="FFC000"/>
                </a:solidFill>
                <a:effectLst/>
              </a:defRPr>
            </a:lvl1pPr>
          </a:lstStyle>
          <a:p>
            <a:pPr lvl="0"/>
            <a:r>
              <a:rPr lang="en-US" dirty="0"/>
              <a:t>Add title 30 to 60 </a:t>
            </a:r>
            <a:br>
              <a:rPr lang="en-US" dirty="0"/>
            </a:br>
            <a:r>
              <a:rPr lang="en-US" dirty="0"/>
              <a:t>(change font </a:t>
            </a:r>
            <a:r>
              <a:rPr lang="en-US" dirty="0" err="1"/>
              <a:t>colour</a:t>
            </a:r>
            <a:r>
              <a:rPr lang="en-US" dirty="0"/>
              <a:t> if required)</a:t>
            </a:r>
            <a:endParaRPr lang="fr-CH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  <p:sp>
        <p:nvSpPr>
          <p:cNvPr id="6" name="Picture Placeholder 3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11155200" y="5808000"/>
            <a:ext cx="988800" cy="864000"/>
          </a:xfrm>
        </p:spPr>
        <p:txBody>
          <a:bodyPr/>
          <a:lstStyle>
            <a:lvl1pPr marL="0" indent="0">
              <a:buNone/>
              <a:defRPr sz="2133"/>
            </a:lvl1pPr>
          </a:lstStyle>
          <a:p>
            <a:r>
              <a:rPr lang="en-GB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86666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background &amp; image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0400" y="1602000"/>
            <a:ext cx="5424000" cy="4420800"/>
          </a:xfrm>
        </p:spPr>
        <p:txBody>
          <a:bodyPr/>
          <a:lstStyle>
            <a:lvl1pPr marL="609585" indent="-609585">
              <a:spcBef>
                <a:spcPts val="1600"/>
              </a:spcBef>
              <a:spcAft>
                <a:spcPts val="0"/>
              </a:spcAft>
              <a:buFont typeface="Arial" pitchFamily="34" charset="0"/>
              <a:buChar char="•"/>
              <a:defRPr sz="3733" baseline="0"/>
            </a:lvl1pPr>
            <a:lvl2pPr marL="1079473" indent="-596885" algn="l" defTabSz="1219170" rtl="0" eaLnBrk="1" latinLnBrk="0" hangingPunct="1">
              <a:spcBef>
                <a:spcPts val="800"/>
              </a:spcBef>
              <a:buFont typeface="Symbol" pitchFamily="18" charset="2"/>
              <a:buChar char=""/>
              <a:defRPr lang="en-US" sz="3733" b="1" kern="1200" baseline="0" dirty="0" smtClean="0">
                <a:solidFill>
                  <a:srgbClr val="58585A"/>
                </a:solidFill>
                <a:latin typeface="+mn-lt"/>
                <a:ea typeface="+mn-ea"/>
                <a:cs typeface="+mn-cs"/>
              </a:defRPr>
            </a:lvl2pPr>
            <a:lvl3pPr marL="1219170" indent="0">
              <a:buNone/>
              <a:defRPr sz="32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Add text: font size 28 to 38 / or image</a:t>
            </a:r>
          </a:p>
          <a:p>
            <a:pPr marL="1079473" lvl="1" indent="-596885" algn="l" defTabSz="1219170" rtl="0" eaLnBrk="1" latinLnBrk="0" hangingPunct="1">
              <a:spcBef>
                <a:spcPts val="800"/>
              </a:spcBef>
              <a:buFont typeface="Symbol" pitchFamily="18" charset="2"/>
              <a:buChar char=""/>
            </a:pPr>
            <a:r>
              <a:rPr lang="en-US" dirty="0"/>
              <a:t>Second level: font size 28</a:t>
            </a:r>
          </a:p>
          <a:p>
            <a:pPr lvl="0"/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192011" y="1602000"/>
            <a:ext cx="5424000" cy="4420800"/>
          </a:xfrm>
        </p:spPr>
        <p:txBody>
          <a:bodyPr/>
          <a:lstStyle>
            <a:lvl1pPr>
              <a:spcBef>
                <a:spcPts val="1600"/>
              </a:spcBef>
              <a:spcAft>
                <a:spcPts val="0"/>
              </a:spcAft>
              <a:defRPr sz="3733" baseline="0"/>
            </a:lvl1pPr>
            <a:lvl2pPr marL="1079473" indent="-596885" algn="l" defTabSz="1219170" rtl="0" eaLnBrk="1" latinLnBrk="0" hangingPunct="1">
              <a:spcBef>
                <a:spcPts val="800"/>
              </a:spcBef>
              <a:buFont typeface="Symbol" pitchFamily="18" charset="2"/>
              <a:buChar char=""/>
              <a:defRPr lang="en-US" sz="3733" b="1" kern="1200" baseline="0" dirty="0" smtClean="0">
                <a:solidFill>
                  <a:srgbClr val="58585A"/>
                </a:solidFill>
                <a:latin typeface="+mn-lt"/>
                <a:ea typeface="+mn-ea"/>
                <a:cs typeface="+mn-cs"/>
              </a:defRPr>
            </a:lvl2pPr>
            <a:lvl3pPr marL="1219170" indent="0">
              <a:buNone/>
              <a:defRPr sz="32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Add text: font size 28 to 38 / or image</a:t>
            </a:r>
          </a:p>
          <a:p>
            <a:pPr marL="1079473" lvl="1" indent="-596885" algn="l" defTabSz="1219170" rtl="0" eaLnBrk="1" latinLnBrk="0" hangingPunct="1">
              <a:spcBef>
                <a:spcPts val="800"/>
              </a:spcBef>
              <a:buFont typeface="Symbol" pitchFamily="18" charset="2"/>
              <a:buChar char=""/>
            </a:pPr>
            <a:r>
              <a:rPr lang="en-US" dirty="0"/>
              <a:t>Second level: font size 28</a:t>
            </a:r>
          </a:p>
          <a:p>
            <a:pPr lvl="0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7320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ture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61918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owth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97208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work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9395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backgroun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90400" y="1602000"/>
            <a:ext cx="11041227" cy="4420800"/>
          </a:xfrm>
        </p:spPr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 dirty="0"/>
              <a:t>Add text: font size 28 to 38</a:t>
            </a:r>
          </a:p>
          <a:p>
            <a:pPr lvl="0"/>
            <a:r>
              <a:rPr lang="en-US" dirty="0"/>
              <a:t>Add text: font size 28 to 38</a:t>
            </a:r>
          </a:p>
          <a:p>
            <a:pPr lvl="1"/>
            <a:r>
              <a:rPr lang="en-US" dirty="0"/>
              <a:t>Add text: font size 28</a:t>
            </a:r>
          </a:p>
          <a:p>
            <a:pPr lvl="2"/>
            <a:r>
              <a:rPr lang="en-US" dirty="0"/>
              <a:t>Add text: font size 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90400" y="187201"/>
            <a:ext cx="110400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size 30 to 50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15508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400" y="1600201"/>
            <a:ext cx="11040000" cy="4421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47051" y="6356351"/>
            <a:ext cx="2749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5A7A9-BE32-4F72-B27D-3E2A326C1DCC}" type="datetime1">
              <a:rPr lang="fr-CH" smtClean="0"/>
              <a:t>02.03.2022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861" y="6356351"/>
            <a:ext cx="5770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400" y="6356351"/>
            <a:ext cx="1056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2B32AA8-9B4E-4D53-AE6E-350E87BFFB19}" type="slidenum">
              <a:rPr lang="fr-CH" smtClean="0"/>
              <a:pPr/>
              <a:t>‹#›</a:t>
            </a:fld>
            <a:endParaRPr lang="fr-CH" dirty="0"/>
          </a:p>
        </p:txBody>
      </p:sp>
      <p:sp>
        <p:nvSpPr>
          <p:cNvPr id="10" name="Title Placeholder 7"/>
          <p:cNvSpPr>
            <a:spLocks noGrp="1"/>
          </p:cNvSpPr>
          <p:nvPr>
            <p:ph type="title"/>
          </p:nvPr>
        </p:nvSpPr>
        <p:spPr>
          <a:xfrm>
            <a:off x="590400" y="188641"/>
            <a:ext cx="1104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glow" dir="t">
                <a:rot lat="0" lon="0" rev="5400000"/>
              </a:lightRig>
            </a:scene3d>
            <a:sp3d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dirty="0"/>
              <a:t>Title size 30 to 50</a:t>
            </a:r>
            <a:endParaRPr lang="fr-FR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792" y="5805474"/>
            <a:ext cx="988880" cy="86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52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5" r:id="rId23"/>
    <p:sldLayoutId id="2147483686" r:id="rId24"/>
    <p:sldLayoutId id="2147483687" r:id="rId25"/>
    <p:sldLayoutId id="2147483688" r:id="rId26"/>
    <p:sldLayoutId id="2147483689" r:id="rId27"/>
  </p:sldLayoutIdLst>
  <p:hf hdr="0" ftr="0" dt="0"/>
  <p:txStyles>
    <p:titleStyle>
      <a:lvl1pPr marL="0" algn="l" defTabSz="1219170" rtl="0" eaLnBrk="1" fontAlgn="base" latinLnBrk="0" hangingPunct="1">
        <a:spcBef>
          <a:spcPct val="0"/>
        </a:spcBef>
        <a:spcAft>
          <a:spcPct val="0"/>
        </a:spcAft>
        <a:buNone/>
        <a:defRPr lang="fr-CH" sz="5867" b="1" kern="1200" cap="none" spc="0" dirty="0" smtClean="0">
          <a:ln w="11430"/>
          <a:solidFill>
            <a:srgbClr val="0060A9"/>
          </a:solidFill>
          <a:effectLst/>
          <a:latin typeface="Arial" pitchFamily="34" charset="0"/>
          <a:ea typeface="+mn-ea"/>
          <a:cs typeface="Arial" pitchFamily="34" charset="0"/>
        </a:defRPr>
      </a:lvl1pPr>
    </p:titleStyle>
    <p:bodyStyle>
      <a:lvl1pPr marL="457189" marR="0" indent="-457189" algn="l" defTabSz="1219170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Tx/>
        <a:buFont typeface="Arial" pitchFamily="34" charset="0"/>
        <a:buChar char="•"/>
        <a:tabLst/>
        <a:defRPr sz="40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1079473" indent="-596885" algn="l" defTabSz="1219170" rtl="0" eaLnBrk="1" latinLnBrk="0" hangingPunct="1">
        <a:spcBef>
          <a:spcPts val="0"/>
        </a:spcBef>
        <a:buFont typeface="Symbol" pitchFamily="18" charset="2"/>
        <a:buChar char=""/>
        <a:defRPr sz="3733" b="1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676358" indent="-457189" algn="l" defTabSz="1219170" rtl="0" eaLnBrk="1" latinLnBrk="0" hangingPunct="1">
        <a:spcBef>
          <a:spcPct val="20000"/>
        </a:spcBef>
        <a:buFont typeface="Symbol" pitchFamily="18" charset="2"/>
        <a:buChar char="-"/>
        <a:defRPr sz="32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2285943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b="1" kern="1200">
          <a:solidFill>
            <a:srgbClr val="58585A"/>
          </a:solidFill>
          <a:latin typeface="+mn-lt"/>
          <a:ea typeface="+mn-ea"/>
          <a:cs typeface="+mn-cs"/>
        </a:defRPr>
      </a:lvl4pPr>
      <a:lvl5pPr marL="2895528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b="1" kern="1200">
          <a:solidFill>
            <a:srgbClr val="58585A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176443-8B6E-4A91-929A-B532687A96D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1055688" cy="365125"/>
          </a:xfrm>
        </p:spPr>
        <p:txBody>
          <a:bodyPr/>
          <a:lstStyle/>
          <a:p>
            <a:fld id="{C2B32AA8-9B4E-4D53-AE6E-350E87BFFB19}" type="slidenum">
              <a:rPr lang="fr-CH" smtClean="0"/>
              <a:t>1</a:t>
            </a:fld>
            <a:endParaRPr lang="fr-CH" dirty="0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27B39A9C-3EF8-4657-88CD-51B5106C7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517" y="1436682"/>
            <a:ext cx="10753195" cy="3046988"/>
          </a:xfrm>
        </p:spPr>
        <p:txBody>
          <a:bodyPr/>
          <a:lstStyle/>
          <a:p>
            <a:r>
              <a:rPr lang="en-US" sz="4800" dirty="0">
                <a:solidFill>
                  <a:srgbClr val="0070C0"/>
                </a:solidFill>
              </a:rPr>
              <a:t>IEC TC57 WG19</a:t>
            </a:r>
            <a:br>
              <a:rPr lang="en-US" sz="4800" dirty="0">
                <a:solidFill>
                  <a:srgbClr val="0070C0"/>
                </a:solidFill>
              </a:rPr>
            </a:br>
            <a:r>
              <a:rPr lang="en-US" sz="4800" dirty="0">
                <a:solidFill>
                  <a:srgbClr val="0070C0"/>
                </a:solidFill>
              </a:rPr>
              <a:t>CIM – 61850 Harmonization</a:t>
            </a:r>
            <a:br>
              <a:rPr lang="en-US" sz="4800" dirty="0">
                <a:solidFill>
                  <a:srgbClr val="0070C0"/>
                </a:solidFill>
              </a:rPr>
            </a:br>
            <a:r>
              <a:rPr lang="en-US" sz="4800" dirty="0">
                <a:solidFill>
                  <a:srgbClr val="0070C0"/>
                </a:solidFill>
              </a:rPr>
              <a:t>Functions and Protection</a:t>
            </a:r>
            <a:br>
              <a:rPr lang="en-US" sz="4800" dirty="0">
                <a:solidFill>
                  <a:srgbClr val="0070C0"/>
                </a:solidFill>
              </a:rPr>
            </a:br>
            <a:r>
              <a:rPr lang="en-US" sz="4800" dirty="0">
                <a:solidFill>
                  <a:srgbClr val="0070C0"/>
                </a:solidFill>
              </a:rPr>
              <a:t>(high level view)</a:t>
            </a:r>
          </a:p>
        </p:txBody>
      </p:sp>
      <p:sp>
        <p:nvSpPr>
          <p:cNvPr id="15" name="TextBox 2">
            <a:extLst>
              <a:ext uri="{FF2B5EF4-FFF2-40B4-BE49-F238E27FC236}">
                <a16:creationId xmlns:a16="http://schemas.microsoft.com/office/drawing/2014/main" id="{55AF3C6C-895D-4CE8-807F-57C9229FF081}"/>
              </a:ext>
            </a:extLst>
          </p:cNvPr>
          <p:cNvSpPr txBox="1"/>
          <p:nvPr/>
        </p:nvSpPr>
        <p:spPr>
          <a:xfrm>
            <a:off x="415293" y="5242350"/>
            <a:ext cx="3024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200" b="1" kern="100" dirty="0">
                <a:solidFill>
                  <a:schemeClr val="tx1">
                    <a:lumMod val="65000"/>
                    <a:lumOff val="35000"/>
                  </a:schemeClr>
                </a:solidFill>
                <a:ea typeface="Meiryo" pitchFamily="34" charset="-128"/>
                <a:cs typeface="Meiryo" pitchFamily="34" charset="-128"/>
              </a:rPr>
              <a:t>Tom Berry</a:t>
            </a:r>
            <a:br>
              <a:rPr lang="en-US" sz="2200" b="1" kern="100" dirty="0">
                <a:solidFill>
                  <a:schemeClr val="tx1">
                    <a:lumMod val="65000"/>
                    <a:lumOff val="35000"/>
                  </a:schemeClr>
                </a:solidFill>
                <a:ea typeface="Meiryo" pitchFamily="34" charset="-128"/>
                <a:cs typeface="Meiryo" pitchFamily="34" charset="-128"/>
              </a:rPr>
            </a:br>
            <a:r>
              <a:rPr lang="en-US" sz="2200" b="1" kern="100" dirty="0">
                <a:solidFill>
                  <a:schemeClr val="tx1">
                    <a:lumMod val="65000"/>
                    <a:lumOff val="35000"/>
                  </a:schemeClr>
                </a:solidFill>
                <a:ea typeface="Meiryo" pitchFamily="34" charset="-128"/>
                <a:cs typeface="Meiryo" pitchFamily="34" charset="-128"/>
              </a:rPr>
              <a:t>TF Convenor</a:t>
            </a:r>
          </a:p>
          <a:p>
            <a:pPr>
              <a:spcBef>
                <a:spcPts val="0"/>
              </a:spcBef>
            </a:pPr>
            <a:r>
              <a:rPr lang="en-US" sz="2200" b="1" kern="100" dirty="0">
                <a:solidFill>
                  <a:schemeClr val="tx1">
                    <a:lumMod val="65000"/>
                    <a:lumOff val="35000"/>
                  </a:schemeClr>
                </a:solidFill>
                <a:ea typeface="Meiryo" pitchFamily="34" charset="-128"/>
                <a:cs typeface="Meiryo" pitchFamily="34" charset="-128"/>
              </a:rPr>
              <a:t>tom.berry@se.com</a:t>
            </a:r>
            <a:endParaRPr lang="en-GB" sz="2200" b="1" kern="100" dirty="0">
              <a:solidFill>
                <a:schemeClr val="tx1">
                  <a:lumMod val="65000"/>
                  <a:lumOff val="35000"/>
                </a:schemeClr>
              </a:solidFill>
              <a:ea typeface="Meiryo" pitchFamily="34" charset="-128"/>
              <a:cs typeface="Meiryo" pitchFamily="34" charset="-128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B11892AE-5E94-4157-B967-91B36A71CCA3}"/>
              </a:ext>
            </a:extLst>
          </p:cNvPr>
          <p:cNvSpPr txBox="1"/>
          <p:nvPr/>
        </p:nvSpPr>
        <p:spPr>
          <a:xfrm>
            <a:off x="4613336" y="5242350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200" b="1" kern="100" dirty="0">
                <a:solidFill>
                  <a:schemeClr val="tx1">
                    <a:lumMod val="65000"/>
                    <a:lumOff val="35000"/>
                  </a:schemeClr>
                </a:solidFill>
                <a:ea typeface="Meiryo" pitchFamily="34" charset="-128"/>
                <a:cs typeface="Meiryo" pitchFamily="34" charset="-128"/>
              </a:rPr>
              <a:t>Date: March 2022</a:t>
            </a:r>
          </a:p>
          <a:p>
            <a:pPr>
              <a:spcBef>
                <a:spcPts val="0"/>
              </a:spcBef>
            </a:pPr>
            <a:r>
              <a:rPr lang="en-US" sz="2200" b="1" kern="100" dirty="0">
                <a:solidFill>
                  <a:schemeClr val="tx1">
                    <a:lumMod val="65000"/>
                    <a:lumOff val="35000"/>
                  </a:schemeClr>
                </a:solidFill>
                <a:ea typeface="Meiryo" pitchFamily="34" charset="-128"/>
                <a:cs typeface="Meiryo" pitchFamily="34" charset="-128"/>
              </a:rPr>
              <a:t>Location:</a:t>
            </a:r>
            <a:endParaRPr lang="en-GB" sz="2200" b="1" kern="100" dirty="0">
              <a:solidFill>
                <a:schemeClr val="tx1">
                  <a:lumMod val="65000"/>
                  <a:lumOff val="35000"/>
                </a:schemeClr>
              </a:solidFill>
              <a:ea typeface="Meiryo" pitchFamily="34" charset="-128"/>
              <a:cs typeface="Meiryo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30452B-6D94-46D0-8201-8CAC0158BE61}"/>
              </a:ext>
            </a:extLst>
          </p:cNvPr>
          <p:cNvSpPr txBox="1"/>
          <p:nvPr/>
        </p:nvSpPr>
        <p:spPr>
          <a:xfrm rot="483122">
            <a:off x="7770478" y="764955"/>
            <a:ext cx="4123779" cy="95410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000"/>
                </a:solidFill>
              </a:rPr>
              <a:t>Work in progress.</a:t>
            </a:r>
          </a:p>
          <a:p>
            <a:r>
              <a:rPr lang="en-US" sz="2800" b="1" dirty="0">
                <a:solidFill>
                  <a:srgbClr val="FFC000"/>
                </a:solidFill>
              </a:rPr>
              <a:t>For discussion</a:t>
            </a:r>
          </a:p>
        </p:txBody>
      </p:sp>
    </p:spTree>
    <p:extLst>
      <p:ext uri="{BB962C8B-B14F-4D97-AF65-F5344CB8AC3E}">
        <p14:creationId xmlns:p14="http://schemas.microsoft.com/office/powerpoint/2010/main" val="342368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1D1C755-79A9-400B-96E9-DA5522A9D5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R1 Export CIM as System Specification Document  (SSD)</a:t>
            </a:r>
          </a:p>
          <a:p>
            <a:pPr lvl="1"/>
            <a:r>
              <a:rPr lang="en-US" sz="2133" dirty="0"/>
              <a:t>Objective: allow CIM to be used to specify &amp; record automation functions</a:t>
            </a:r>
          </a:p>
          <a:p>
            <a:r>
              <a:rPr lang="en-US" sz="2400" dirty="0"/>
              <a:t>R21 review the CIM Protection model</a:t>
            </a:r>
          </a:p>
          <a:p>
            <a:pPr lvl="1"/>
            <a:r>
              <a:rPr lang="en-US" sz="2133" dirty="0"/>
              <a:t>Objective: re-design the CIM protection model based upon the newer concepts of protection functions instead of protection equipment.</a:t>
            </a:r>
          </a:p>
          <a:p>
            <a:pPr lvl="1"/>
            <a:r>
              <a:rPr lang="en-US" sz="2133" dirty="0"/>
              <a:t>May facilitate incorporation of requirements for System Integrity Protection Schemes (SIPS).</a:t>
            </a:r>
          </a:p>
          <a:p>
            <a:pPr lvl="1"/>
            <a:endParaRPr lang="en-US" sz="2133" dirty="0"/>
          </a:p>
          <a:p>
            <a:pPr lvl="1"/>
            <a:r>
              <a:rPr lang="en-US" sz="2133" dirty="0"/>
              <a:t>See also “A proposal of new classes representing protection relay functions”, Takashi Dozaki, Tetsuo Otani, 15-Dec-2021</a:t>
            </a:r>
          </a:p>
          <a:p>
            <a:endParaRPr lang="en-US" sz="24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4C0AA2-4F42-4965-A7C3-76506496F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IEC 61850 – CIM Harmonization: Use cases</a:t>
            </a:r>
            <a:endParaRPr lang="en-GB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F9843-0AB5-4A3F-A829-F19C8888F6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B32AA8-9B4E-4D53-AE6E-350E87BFFB19}" type="slidenum">
              <a:rPr lang="fr-CH" smtClean="0"/>
              <a:pPr/>
              <a:t>2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161489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58A752-EE24-4856-BE03-FC225A0C61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4668" y="1599437"/>
            <a:ext cx="4195028" cy="44208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System Specification Description (SSD) </a:t>
            </a:r>
            <a:r>
              <a:rPr lang="en-US" sz="2000" b="0" dirty="0"/>
              <a:t>includes:</a:t>
            </a:r>
          </a:p>
          <a:p>
            <a:r>
              <a:rPr lang="en-US" sz="2000" b="0" dirty="0"/>
              <a:t>the single line description, identifying the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equipment</a:t>
            </a:r>
          </a:p>
          <a:p>
            <a:r>
              <a:rPr lang="en-US" sz="2000" b="0" dirty="0"/>
              <a:t>[high level] </a:t>
            </a:r>
            <a:r>
              <a:rPr lang="en-US" sz="2000" dirty="0" err="1">
                <a:solidFill>
                  <a:srgbClr val="7030A0"/>
                </a:solidFill>
              </a:rPr>
              <a:t>AutomationFunction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b="0" dirty="0"/>
              <a:t>associated Logical Nodes = </a:t>
            </a:r>
            <a:r>
              <a:rPr lang="en-US" sz="2000" dirty="0" err="1">
                <a:solidFill>
                  <a:srgbClr val="7030A0"/>
                </a:solidFill>
              </a:rPr>
              <a:t>FunctionBlock</a:t>
            </a:r>
            <a:endParaRPr lang="en-US" sz="2000" dirty="0">
              <a:solidFill>
                <a:srgbClr val="7030A0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b="0" dirty="0"/>
          </a:p>
          <a:p>
            <a:r>
              <a:rPr lang="en-US" sz="2000" b="0" dirty="0"/>
              <a:t>After design and installation, the functions are hosted in </a:t>
            </a:r>
            <a:r>
              <a:rPr lang="en-US" sz="2000" dirty="0" err="1">
                <a:solidFill>
                  <a:srgbClr val="7030A0"/>
                </a:solidFill>
              </a:rPr>
              <a:t>AutomationEquipment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A type of asset probably with communication capability</a:t>
            </a:r>
          </a:p>
          <a:p>
            <a:endParaRPr lang="en-GB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F56D33-FB83-4695-80EC-114C4172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CIM to System Specification Description</a:t>
            </a:r>
            <a:br>
              <a:rPr lang="en-US" sz="3200" dirty="0"/>
            </a:br>
            <a:r>
              <a:rPr lang="en-US" sz="2800" dirty="0">
                <a:solidFill>
                  <a:srgbClr val="7030A0"/>
                </a:solidFill>
              </a:rPr>
              <a:t>add </a:t>
            </a:r>
            <a:r>
              <a:rPr lang="en-US" sz="2800" dirty="0" err="1">
                <a:solidFill>
                  <a:srgbClr val="7030A0"/>
                </a:solidFill>
              </a:rPr>
              <a:t>AutomationFunction</a:t>
            </a:r>
            <a:r>
              <a:rPr lang="en-US" sz="2800" dirty="0">
                <a:solidFill>
                  <a:srgbClr val="7030A0"/>
                </a:solidFill>
              </a:rPr>
              <a:t> and </a:t>
            </a:r>
            <a:r>
              <a:rPr lang="en-US" sz="2800" dirty="0" err="1">
                <a:solidFill>
                  <a:srgbClr val="7030A0"/>
                </a:solidFill>
              </a:rPr>
              <a:t>FunctionBlock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0CE9A-E747-4572-BC9B-C1C712EA5B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B32AA8-9B4E-4D53-AE6E-350E87BFFB19}" type="slidenum">
              <a:rPr lang="fr-CH" smtClean="0"/>
              <a:pPr/>
              <a:t>3</a:t>
            </a:fld>
            <a:endParaRPr lang="fr-CH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B2F16B-7891-4919-A1C5-95C31FDD1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944" y="1414241"/>
            <a:ext cx="6752219" cy="53277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F43A2C-B8A0-48E7-9833-27A9D8094B62}"/>
              </a:ext>
            </a:extLst>
          </p:cNvPr>
          <p:cNvSpPr txBox="1"/>
          <p:nvPr/>
        </p:nvSpPr>
        <p:spPr>
          <a:xfrm rot="1050955">
            <a:off x="9171014" y="519591"/>
            <a:ext cx="2762454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Proposal</a:t>
            </a:r>
          </a:p>
        </p:txBody>
      </p:sp>
    </p:spTree>
    <p:extLst>
      <p:ext uri="{BB962C8B-B14F-4D97-AF65-F5344CB8AC3E}">
        <p14:creationId xmlns:p14="http://schemas.microsoft.com/office/powerpoint/2010/main" val="2437018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58A752-EE24-4856-BE03-FC225A0C61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4668" y="1599437"/>
            <a:ext cx="3350064" cy="4420800"/>
          </a:xfrm>
        </p:spPr>
        <p:txBody>
          <a:bodyPr>
            <a:normAutofit/>
          </a:bodyPr>
          <a:lstStyle/>
          <a:p>
            <a:r>
              <a:rPr lang="en-US" sz="2000" dirty="0" err="1"/>
              <a:t>ProtectionEquipment</a:t>
            </a:r>
            <a:r>
              <a:rPr lang="en-US" sz="2000" dirty="0"/>
              <a:t> and </a:t>
            </a:r>
            <a:r>
              <a:rPr lang="en-US" sz="2000" dirty="0" err="1"/>
              <a:t>xxRelay</a:t>
            </a:r>
            <a:r>
              <a:rPr lang="en-US" sz="2000" dirty="0"/>
              <a:t> is a physical asset-oriented view</a:t>
            </a:r>
          </a:p>
          <a:p>
            <a:r>
              <a:rPr lang="en-US" sz="2000" dirty="0"/>
              <a:t>Modern practice (TC95, IEC 61850) is to have a functional view</a:t>
            </a:r>
            <a:endParaRPr lang="en-GB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F56D33-FB83-4695-80EC-114C4172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400" y="187201"/>
            <a:ext cx="11040000" cy="985383"/>
          </a:xfrm>
        </p:spPr>
        <p:txBody>
          <a:bodyPr/>
          <a:lstStyle/>
          <a:p>
            <a:r>
              <a:rPr lang="en-US" sz="3200" dirty="0"/>
              <a:t>Protection</a:t>
            </a:r>
            <a:br>
              <a:rPr lang="en-US" sz="3200" dirty="0"/>
            </a:br>
            <a:r>
              <a:rPr lang="en-US" sz="3200" dirty="0"/>
              <a:t>CIM17 model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0CE9A-E747-4572-BC9B-C1C712EA5B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B32AA8-9B4E-4D53-AE6E-350E87BFFB19}" type="slidenum">
              <a:rPr lang="fr-CH" smtClean="0"/>
              <a:pPr/>
              <a:t>4</a:t>
            </a:fld>
            <a:endParaRPr lang="fr-CH" dirty="0"/>
          </a:p>
        </p:txBody>
      </p:sp>
      <p:pic>
        <p:nvPicPr>
          <p:cNvPr id="8" name="Picture 7" descr="Protection">
            <a:extLst>
              <a:ext uri="{FF2B5EF4-FFF2-40B4-BE49-F238E27FC236}">
                <a16:creationId xmlns:a16="http://schemas.microsoft.com/office/drawing/2014/main" id="{C4B289AA-89D0-4573-860F-EFDB915C41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732" y="1320404"/>
            <a:ext cx="8316416" cy="497886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497D734-0772-40D4-AD96-9C52D4FDBF8E}"/>
              </a:ext>
            </a:extLst>
          </p:cNvPr>
          <p:cNvSpPr txBox="1"/>
          <p:nvPr/>
        </p:nvSpPr>
        <p:spPr>
          <a:xfrm rot="1050955">
            <a:off x="9444237" y="489087"/>
            <a:ext cx="2127958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Existing</a:t>
            </a:r>
          </a:p>
        </p:txBody>
      </p:sp>
    </p:spTree>
    <p:extLst>
      <p:ext uri="{BB962C8B-B14F-4D97-AF65-F5344CB8AC3E}">
        <p14:creationId xmlns:p14="http://schemas.microsoft.com/office/powerpoint/2010/main" val="3901803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BF56D33-FB83-4695-80EC-114C4172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Protection</a:t>
            </a:r>
            <a:br>
              <a:rPr lang="en-US" sz="3200" dirty="0"/>
            </a:br>
            <a:r>
              <a:rPr lang="en-US" sz="3200" dirty="0"/>
              <a:t>Fundamental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0CE9A-E747-4572-BC9B-C1C712EA5B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B32AA8-9B4E-4D53-AE6E-350E87BFFB19}" type="slidenum">
              <a:rPr lang="fr-CH" smtClean="0"/>
              <a:pPr/>
              <a:t>5</a:t>
            </a:fld>
            <a:endParaRPr lang="fr-CH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92D818-C525-4FE8-89D5-16B6D680E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265" y="1583954"/>
            <a:ext cx="7659785" cy="4954960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58A752-EE24-4856-BE03-FC225A0C61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4668" y="1599437"/>
            <a:ext cx="4615365" cy="3994539"/>
          </a:xfrm>
        </p:spPr>
        <p:txBody>
          <a:bodyPr>
            <a:normAutofit/>
          </a:bodyPr>
          <a:lstStyle/>
          <a:p>
            <a:r>
              <a:rPr lang="en-US" sz="2000" dirty="0" err="1"/>
              <a:t>ProtectionEquipment</a:t>
            </a:r>
            <a:r>
              <a:rPr lang="en-US" sz="2000" dirty="0"/>
              <a:t> has two relationships that should be consistent</a:t>
            </a:r>
          </a:p>
          <a:p>
            <a:endParaRPr lang="en-US" sz="2000" dirty="0"/>
          </a:p>
          <a:p>
            <a:r>
              <a:rPr lang="en-US" sz="2000" dirty="0"/>
              <a:t>Logical</a:t>
            </a:r>
          </a:p>
          <a:p>
            <a:pPr lvl="1"/>
            <a:r>
              <a:rPr lang="en-US" sz="1733" dirty="0"/>
              <a:t>the equipment that is protected. </a:t>
            </a:r>
          </a:p>
          <a:p>
            <a:pPr lvl="1"/>
            <a:r>
              <a:rPr lang="en-US" sz="1733" dirty="0"/>
              <a:t>specification view</a:t>
            </a:r>
          </a:p>
          <a:p>
            <a:pPr lvl="1"/>
            <a:r>
              <a:rPr lang="en-US" sz="1733" dirty="0"/>
              <a:t>bus-branch view</a:t>
            </a:r>
          </a:p>
          <a:p>
            <a:endParaRPr lang="en-US" sz="2000" dirty="0"/>
          </a:p>
          <a:p>
            <a:r>
              <a:rPr lang="en-US" sz="2000" dirty="0"/>
              <a:t>Physical</a:t>
            </a:r>
          </a:p>
          <a:p>
            <a:pPr lvl="1"/>
            <a:r>
              <a:rPr lang="en-US" sz="1733" dirty="0"/>
              <a:t>the breakers or switches that are operated</a:t>
            </a:r>
            <a:endParaRPr lang="en-GB" sz="1733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24F7AF-460D-49BA-ABEB-D2B92CFF830E}"/>
              </a:ext>
            </a:extLst>
          </p:cNvPr>
          <p:cNvSpPr txBox="1"/>
          <p:nvPr/>
        </p:nvSpPr>
        <p:spPr>
          <a:xfrm rot="1050955">
            <a:off x="9185724" y="424109"/>
            <a:ext cx="2127958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Existing</a:t>
            </a:r>
          </a:p>
        </p:txBody>
      </p:sp>
    </p:spTree>
    <p:extLst>
      <p:ext uri="{BB962C8B-B14F-4D97-AF65-F5344CB8AC3E}">
        <p14:creationId xmlns:p14="http://schemas.microsoft.com/office/powerpoint/2010/main" val="3771182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6FC0F5D-E40D-4D75-8473-31D4BCC26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882" y="1051049"/>
            <a:ext cx="5886450" cy="5619750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58A752-EE24-4856-BE03-FC225A0C61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4668" y="2151529"/>
            <a:ext cx="4195028" cy="3868708"/>
          </a:xfrm>
        </p:spPr>
        <p:txBody>
          <a:bodyPr>
            <a:normAutofit/>
          </a:bodyPr>
          <a:lstStyle/>
          <a:p>
            <a:r>
              <a:rPr lang="en-US" sz="2000" dirty="0" err="1">
                <a:solidFill>
                  <a:srgbClr val="7030A0"/>
                </a:solidFill>
              </a:rPr>
              <a:t>ProtectionFunction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/>
              <a:t> = the logical view</a:t>
            </a:r>
          </a:p>
          <a:p>
            <a:r>
              <a:rPr lang="en-US" sz="2000" dirty="0" err="1">
                <a:solidFill>
                  <a:srgbClr val="7030A0"/>
                </a:solidFill>
              </a:rPr>
              <a:t>ProtectionFunctionBlock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/>
              <a:t>= a specific function or stage</a:t>
            </a:r>
          </a:p>
          <a:p>
            <a:endParaRPr lang="en-US" sz="2000" dirty="0"/>
          </a:p>
          <a:p>
            <a:r>
              <a:rPr lang="en-US" sz="2000" dirty="0" err="1">
                <a:solidFill>
                  <a:srgbClr val="7030A0"/>
                </a:solidFill>
              </a:rPr>
              <a:t>ProtectionEquipment</a:t>
            </a:r>
            <a:r>
              <a:rPr lang="en-US" sz="2000" dirty="0"/>
              <a:t> = the physical view</a:t>
            </a:r>
          </a:p>
          <a:p>
            <a:pPr lvl="1"/>
            <a:r>
              <a:rPr lang="en-US" sz="1733" dirty="0"/>
              <a:t>No explicit associations to the protected equipment or switches</a:t>
            </a:r>
          </a:p>
          <a:p>
            <a:endParaRPr lang="en-US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F56D33-FB83-4695-80EC-114C4172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400" y="187201"/>
            <a:ext cx="6972226" cy="1835237"/>
          </a:xfrm>
        </p:spPr>
        <p:txBody>
          <a:bodyPr/>
          <a:lstStyle/>
          <a:p>
            <a:r>
              <a:rPr lang="en-US" sz="3200" dirty="0"/>
              <a:t>Protection</a:t>
            </a:r>
            <a:br>
              <a:rPr lang="en-US" sz="3200" dirty="0"/>
            </a:br>
            <a:r>
              <a:rPr lang="en-US" sz="2800" dirty="0">
                <a:solidFill>
                  <a:srgbClr val="7030A0"/>
                </a:solidFill>
              </a:rPr>
              <a:t>Add </a:t>
            </a:r>
            <a:r>
              <a:rPr lang="en-US" sz="2800" dirty="0" err="1">
                <a:solidFill>
                  <a:srgbClr val="7030A0"/>
                </a:solidFill>
              </a:rPr>
              <a:t>ProtectionFunction</a:t>
            </a:r>
            <a:r>
              <a:rPr lang="en-US" sz="2800" dirty="0">
                <a:solidFill>
                  <a:srgbClr val="7030A0"/>
                </a:solidFill>
              </a:rPr>
              <a:t> and </a:t>
            </a:r>
            <a:r>
              <a:rPr lang="en-US" sz="2800" dirty="0" err="1">
                <a:solidFill>
                  <a:srgbClr val="7030A0"/>
                </a:solidFill>
              </a:rPr>
              <a:t>ProtectionEquipment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0CE9A-E747-4572-BC9B-C1C712EA5B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B32AA8-9B4E-4D53-AE6E-350E87BFFB19}" type="slidenum">
              <a:rPr lang="fr-CH" smtClean="0"/>
              <a:pPr/>
              <a:t>6</a:t>
            </a:fld>
            <a:endParaRPr lang="fr-CH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F43A2C-B8A0-48E7-9833-27A9D8094B62}"/>
              </a:ext>
            </a:extLst>
          </p:cNvPr>
          <p:cNvSpPr txBox="1"/>
          <p:nvPr/>
        </p:nvSpPr>
        <p:spPr>
          <a:xfrm rot="1050955">
            <a:off x="9171014" y="519591"/>
            <a:ext cx="2762454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Proposal</a:t>
            </a:r>
          </a:p>
        </p:txBody>
      </p:sp>
    </p:spTree>
    <p:extLst>
      <p:ext uri="{BB962C8B-B14F-4D97-AF65-F5344CB8AC3E}">
        <p14:creationId xmlns:p14="http://schemas.microsoft.com/office/powerpoint/2010/main" val="57721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D38E380-CC79-4ADA-80F0-DC963C086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475" y="593848"/>
            <a:ext cx="8391525" cy="6076950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88931D-02F3-495A-BC15-DF8EFA7990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0401" y="1602000"/>
            <a:ext cx="2755228" cy="4420800"/>
          </a:xfrm>
        </p:spPr>
        <p:txBody>
          <a:bodyPr>
            <a:normAutofit/>
          </a:bodyPr>
          <a:lstStyle/>
          <a:p>
            <a:r>
              <a:rPr lang="en-US" sz="2400" dirty="0"/>
              <a:t>Implied by equipment</a:t>
            </a:r>
          </a:p>
          <a:p>
            <a:r>
              <a:rPr lang="en-US" sz="2400" dirty="0"/>
              <a:t>Explicit to Terminal(s)</a:t>
            </a:r>
          </a:p>
          <a:p>
            <a:r>
              <a:rPr lang="en-US" sz="2400" dirty="0"/>
              <a:t>Explicit to CT, VT</a:t>
            </a:r>
            <a:endParaRPr lang="en-GB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B75C4B-F564-430F-9289-8B1F144C4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400" y="187202"/>
            <a:ext cx="10307096" cy="1232808"/>
          </a:xfrm>
        </p:spPr>
        <p:txBody>
          <a:bodyPr/>
          <a:lstStyle/>
          <a:p>
            <a:r>
              <a:rPr lang="en-US" sz="3200" dirty="0"/>
              <a:t>Protection link to Terminal / CT, VT</a:t>
            </a:r>
            <a:endParaRPr lang="en-GB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57CBE-59C9-488B-9110-D133FB26D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B32AA8-9B4E-4D53-AE6E-350E87BFFB19}" type="slidenum">
              <a:rPr lang="fr-CH" smtClean="0"/>
              <a:pPr/>
              <a:t>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889035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BB7F73-EAF5-414C-80E6-8497545A16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1B05E4E-0675-49CB-B504-B79D39319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Questions … </a:t>
            </a:r>
            <a:endParaRPr lang="en-GB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5460FA-1BEA-4CAB-9EF6-88A71ED95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B32AA8-9B4E-4D53-AE6E-350E87BFFB19}" type="slidenum">
              <a:rPr lang="fr-CH" smtClean="0"/>
              <a:pPr/>
              <a:t>8</a:t>
            </a:fld>
            <a:endParaRPr lang="fr-CH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F7478E8-1751-400E-921E-1FA1D576A55B}"/>
              </a:ext>
            </a:extLst>
          </p:cNvPr>
          <p:cNvSpPr txBox="1">
            <a:spLocks/>
          </p:cNvSpPr>
          <p:nvPr/>
        </p:nvSpPr>
        <p:spPr>
          <a:xfrm>
            <a:off x="354667" y="1512764"/>
            <a:ext cx="9961917" cy="4507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189" marR="0" indent="-457189" algn="l" defTabSz="121917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4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079473" indent="-596885" algn="l" defTabSz="1219170" rtl="0" eaLnBrk="1" latinLnBrk="0" hangingPunct="1">
              <a:spcBef>
                <a:spcPts val="0"/>
              </a:spcBef>
              <a:buFont typeface="Symbol" pitchFamily="18" charset="2"/>
              <a:buChar char=""/>
              <a:defRPr sz="3733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76358" indent="-457189" algn="l" defTabSz="121917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285943" indent="-457189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b="1" kern="1200">
                <a:solidFill>
                  <a:srgbClr val="58585A"/>
                </a:solidFill>
                <a:latin typeface="+mn-lt"/>
                <a:ea typeface="+mn-ea"/>
                <a:cs typeface="+mn-cs"/>
              </a:defRPr>
            </a:lvl4pPr>
            <a:lvl5pPr marL="2895528" indent="-457189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b="1" kern="1200">
                <a:solidFill>
                  <a:srgbClr val="58585A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solidFill>
                  <a:schemeClr val="bg1">
                    <a:lumMod val="50000"/>
                  </a:schemeClr>
                </a:solidFill>
              </a:rPr>
              <a:t>How useful is it to distinguish between Automation and Protection  Equipment?</a:t>
            </a:r>
          </a:p>
          <a:p>
            <a:r>
              <a:rPr lang="en-US" sz="2000" b="0" dirty="0">
                <a:solidFill>
                  <a:schemeClr val="bg1">
                    <a:lumMod val="50000"/>
                  </a:schemeClr>
                </a:solidFill>
              </a:rPr>
              <a:t>How useful is it to distinguish between Automation and Protection  Functions?</a:t>
            </a:r>
          </a:p>
          <a:p>
            <a:endParaRPr lang="en-US" sz="2000" b="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4102573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IEC 2019_16x9">
  <a:themeElements>
    <a:clrScheme name="IEC-Jae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BBB59"/>
      </a:accent1>
      <a:accent2>
        <a:srgbClr val="002060"/>
      </a:accent2>
      <a:accent3>
        <a:srgbClr val="FFFF00"/>
      </a:accent3>
      <a:accent4>
        <a:srgbClr val="003300"/>
      </a:accent4>
      <a:accent5>
        <a:srgbClr val="FFFFFF"/>
      </a:accent5>
      <a:accent6>
        <a:srgbClr val="996633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2013_chips_Test 19.09.2013.potx" id="{C2340E39-8B8C-49C6-8C2A-0CEBFD3C4943}" vid="{D6445C84-EC53-4790-8715-6B0835C1A7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1714</TotalTime>
  <Words>336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Presentation IEC 2019_16x9</vt:lpstr>
      <vt:lpstr>IEC TC57 WG19 CIM – 61850 Harmonization Functions and Protection (high level view)</vt:lpstr>
      <vt:lpstr>IEC 61850 – CIM Harmonization: Use cases</vt:lpstr>
      <vt:lpstr>CIM to System Specification Description add AutomationFunction and FunctionBlock</vt:lpstr>
      <vt:lpstr>Protection CIM17 model</vt:lpstr>
      <vt:lpstr>Protection Fundamental</vt:lpstr>
      <vt:lpstr>Protection Add ProtectionFunction and ProtectionEquipment</vt:lpstr>
      <vt:lpstr>Protection link to Terminal / CT, VT</vt:lpstr>
      <vt:lpstr>Questions 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TC57 WG19 CIM – 61850 Harmonization Use cases for Engineering</dc:title>
  <dc:creator>Tom BERRY</dc:creator>
  <cp:lastModifiedBy>Tom BERRY</cp:lastModifiedBy>
  <cp:revision>148</cp:revision>
  <dcterms:created xsi:type="dcterms:W3CDTF">2020-09-20T21:24:50Z</dcterms:created>
  <dcterms:modified xsi:type="dcterms:W3CDTF">2022-03-02T15:36:39Z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e7c75fe-f914-45f8-9747-40a3f5d4287a_Enabled">
    <vt:lpwstr>true</vt:lpwstr>
  </property>
  <property fmtid="{D5CDD505-2E9C-101B-9397-08002B2CF9AE}" pid="3" name="MSIP_Label_fe7c75fe-f914-45f8-9747-40a3f5d4287a_SetDate">
    <vt:lpwstr>2021-04-23T14:20:16Z</vt:lpwstr>
  </property>
  <property fmtid="{D5CDD505-2E9C-101B-9397-08002B2CF9AE}" pid="4" name="MSIP_Label_fe7c75fe-f914-45f8-9747-40a3f5d4287a_Method">
    <vt:lpwstr>Standard</vt:lpwstr>
  </property>
  <property fmtid="{D5CDD505-2E9C-101B-9397-08002B2CF9AE}" pid="5" name="MSIP_Label_fe7c75fe-f914-45f8-9747-40a3f5d4287a_Name">
    <vt:lpwstr>Without Visual Marking</vt:lpwstr>
  </property>
  <property fmtid="{D5CDD505-2E9C-101B-9397-08002B2CF9AE}" pid="6" name="MSIP_Label_fe7c75fe-f914-45f8-9747-40a3f5d4287a_SiteId">
    <vt:lpwstr>6e51e1ad-c54b-4b39-b598-0ffe9ae68fef</vt:lpwstr>
  </property>
  <property fmtid="{D5CDD505-2E9C-101B-9397-08002B2CF9AE}" pid="7" name="MSIP_Label_fe7c75fe-f914-45f8-9747-40a3f5d4287a_ActionId">
    <vt:lpwstr>9b242eec-9080-4c3e-93da-7725da3fe511</vt:lpwstr>
  </property>
  <property fmtid="{D5CDD505-2E9C-101B-9397-08002B2CF9AE}" pid="8" name="MSIP_Label_fe7c75fe-f914-45f8-9747-40a3f5d4287a_ContentBits">
    <vt:lpwstr>0</vt:lpwstr>
  </property>
</Properties>
</file>