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95" r:id="rId5"/>
    <p:sldId id="258" r:id="rId6"/>
    <p:sldId id="2134806577" r:id="rId7"/>
    <p:sldId id="2134806578" r:id="rId8"/>
    <p:sldId id="2134806579" r:id="rId9"/>
    <p:sldId id="261" r:id="rId10"/>
    <p:sldId id="296" r:id="rId11"/>
    <p:sldId id="302" r:id="rId12"/>
    <p:sldId id="300" r:id="rId13"/>
    <p:sldId id="301" r:id="rId14"/>
    <p:sldId id="303" r:id="rId15"/>
    <p:sldId id="2134806580" r:id="rId16"/>
    <p:sldId id="2134806581" r:id="rId17"/>
    <p:sldId id="2134806582" r:id="rId18"/>
    <p:sldId id="2134806585" r:id="rId19"/>
    <p:sldId id="2134806583" r:id="rId20"/>
    <p:sldId id="2134806584" r:id="rId21"/>
    <p:sldId id="305" r:id="rId22"/>
    <p:sldId id="304" r:id="rId23"/>
    <p:sldId id="297"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416"/>
    <a:srgbClr val="6BA906"/>
    <a:srgbClr val="00A4A9"/>
    <a:srgbClr val="0082A9"/>
    <a:srgbClr val="A90060"/>
    <a:srgbClr val="FBFDFF"/>
    <a:srgbClr val="0194CB"/>
    <a:srgbClr val="C9E8FF"/>
    <a:srgbClr val="E5F4FF"/>
    <a:srgbClr val="00386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8" autoAdjust="0"/>
    <p:restoredTop sz="93203" autoAdjust="0"/>
  </p:normalViewPr>
  <p:slideViewPr>
    <p:cSldViewPr snapToGrid="0">
      <p:cViewPr varScale="1">
        <p:scale>
          <a:sx n="61" d="100"/>
          <a:sy n="61" d="100"/>
        </p:scale>
        <p:origin x="648" y="48"/>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0" d="100"/>
          <a:sy n="120" d="100"/>
        </p:scale>
        <p:origin x="145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8A7A6C-5732-FEE1-AF10-21A12E62E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67C1A7-0971-6381-B96E-13EE263BB8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8D0B8D-0B37-44A0-8240-7090541760B9}" type="datetimeFigureOut">
              <a:rPr lang="en-GB" smtClean="0"/>
              <a:t>05/06/2025</a:t>
            </a:fld>
            <a:endParaRPr lang="en-GB"/>
          </a:p>
        </p:txBody>
      </p:sp>
      <p:sp>
        <p:nvSpPr>
          <p:cNvPr id="4" name="Footer Placeholder 3">
            <a:extLst>
              <a:ext uri="{FF2B5EF4-FFF2-40B4-BE49-F238E27FC236}">
                <a16:creationId xmlns:a16="http://schemas.microsoft.com/office/drawing/2014/main" id="{BC12E929-366A-3D84-EF89-784242BFFD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0777798-02BB-0DFF-919E-4CB31444BD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128EBD-A9B3-4153-ACB2-C93BD3F817A2}" type="slidenum">
              <a:rPr lang="en-GB" smtClean="0"/>
              <a:t>‹#›</a:t>
            </a:fld>
            <a:endParaRPr lang="en-GB"/>
          </a:p>
        </p:txBody>
      </p:sp>
    </p:spTree>
    <p:extLst>
      <p:ext uri="{BB962C8B-B14F-4D97-AF65-F5344CB8AC3E}">
        <p14:creationId xmlns:p14="http://schemas.microsoft.com/office/powerpoint/2010/main" val="3200795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6/5/2025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531767" y="3648075"/>
            <a:ext cx="4296880" cy="1204118"/>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6297" y="316209"/>
            <a:ext cx="741660" cy="647446"/>
          </a:xfrm>
          <a:prstGeom prst="rect">
            <a:avLst/>
          </a:prstGeom>
        </p:spPr>
      </p:pic>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54E19-743D-809A-CE07-1194CCA2B0C4}"/>
              </a:ext>
            </a:extLst>
          </p:cNvPr>
          <p:cNvSpPr txBox="1"/>
          <p:nvPr userDrawn="1"/>
        </p:nvSpPr>
        <p:spPr>
          <a:xfrm>
            <a:off x="0" y="337930"/>
            <a:ext cx="4393583" cy="5201424"/>
          </a:xfrm>
          <a:prstGeom prst="rect">
            <a:avLst/>
          </a:prstGeom>
          <a:noFill/>
        </p:spPr>
        <p:txBody>
          <a:bodyPr wrap="square" rtlCol="0">
            <a:spAutoFit/>
          </a:bodyPr>
          <a:lstStyle/>
          <a:p>
            <a:r>
              <a:rPr lang="en-GB" sz="16600" dirty="0">
                <a:solidFill>
                  <a:srgbClr val="C9E8FF"/>
                </a:solidFill>
                <a:latin typeface="Arial" panose="020B0604020202020204" pitchFamily="34" charset="0"/>
                <a:cs typeface="Arial" panose="020B0604020202020204" pitchFamily="34" charset="0"/>
              </a:rPr>
              <a:t>“</a:t>
            </a:r>
          </a:p>
          <a:p>
            <a:r>
              <a:rPr lang="en-GB" sz="9600" dirty="0">
                <a:solidFill>
                  <a:srgbClr val="C9E8FF"/>
                </a:solidFill>
                <a:latin typeface="Arial" panose="020B0604020202020204" pitchFamily="34" charset="0"/>
                <a:cs typeface="Arial" panose="020B0604020202020204" pitchFamily="34" charset="0"/>
              </a:rPr>
              <a:t>          </a:t>
            </a:r>
            <a:r>
              <a:rPr lang="en-GB" sz="16600" dirty="0">
                <a:solidFill>
                  <a:srgbClr val="C9E8FF"/>
                </a:solidFill>
                <a:latin typeface="Arial" panose="020B0604020202020204" pitchFamily="34" charset="0"/>
                <a:cs typeface="Arial" panose="020B0604020202020204" pitchFamily="34" charset="0"/>
              </a:rPr>
              <a:t>” </a:t>
            </a:r>
          </a:p>
        </p:txBody>
      </p:sp>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48399" y="621682"/>
            <a:ext cx="5486400" cy="5595812"/>
          </a:xfrm>
          <a:solidFill>
            <a:srgbClr val="E5F4FF"/>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4393583" y="1273262"/>
            <a:ext cx="3001534" cy="4464845"/>
          </a:xfrm>
          <a:solidFill>
            <a:srgbClr val="C9E8FF"/>
          </a:solidFill>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4" name="Title 1">
            <a:extLst>
              <a:ext uri="{FF2B5EF4-FFF2-40B4-BE49-F238E27FC236}">
                <a16:creationId xmlns:a16="http://schemas.microsoft.com/office/drawing/2014/main" id="{F6AF8EFB-71D5-4AE7-634E-22D0A9D60D58}"/>
              </a:ext>
            </a:extLst>
          </p:cNvPr>
          <p:cNvSpPr>
            <a:spLocks noGrp="1"/>
          </p:cNvSpPr>
          <p:nvPr>
            <p:ph type="title" hasCustomPrompt="1"/>
          </p:nvPr>
        </p:nvSpPr>
        <p:spPr>
          <a:xfrm>
            <a:off x="457200" y="1371614"/>
            <a:ext cx="3463274" cy="2514586"/>
          </a:xfrm>
        </p:spPr>
        <p:txBody>
          <a:bodyPr anchor="t" anchorCtr="0">
            <a:normAutofit/>
          </a:bodyPr>
          <a:lstStyle>
            <a:lvl1pPr>
              <a:defRPr sz="2800">
                <a:solidFill>
                  <a:srgbClr val="0060A9"/>
                </a:solidFill>
              </a:defRPr>
            </a:lvl1pPr>
          </a:lstStyle>
          <a:p>
            <a:r>
              <a:rPr lang="en-US" dirty="0"/>
              <a:t>Click to add quote    </a:t>
            </a:r>
          </a:p>
        </p:txBody>
      </p:sp>
      <p:sp>
        <p:nvSpPr>
          <p:cNvPr id="15" name="Text Placeholder 6">
            <a:extLst>
              <a:ext uri="{FF2B5EF4-FFF2-40B4-BE49-F238E27FC236}">
                <a16:creationId xmlns:a16="http://schemas.microsoft.com/office/drawing/2014/main" id="{BB44880F-9352-652F-9347-5C449301D93F}"/>
              </a:ext>
            </a:extLst>
          </p:cNvPr>
          <p:cNvSpPr>
            <a:spLocks noGrp="1"/>
          </p:cNvSpPr>
          <p:nvPr>
            <p:ph type="body" sz="quarter" idx="15"/>
          </p:nvPr>
        </p:nvSpPr>
        <p:spPr>
          <a:xfrm>
            <a:off x="457201" y="4044452"/>
            <a:ext cx="3463274" cy="840370"/>
          </a:xfrm>
        </p:spPr>
        <p:txBody>
          <a:bodyPr>
            <a:normAutofit/>
          </a:bodyPr>
          <a:lstStyle>
            <a:lvl1pPr marL="0" indent="0" algn="r">
              <a:lnSpc>
                <a:spcPts val="2400"/>
              </a:lnSpc>
              <a:buFont typeface="Arial" panose="020B0604020202020204" pitchFamily="34" charset="0"/>
              <a:buNone/>
              <a:defRPr sz="1800" spc="30" baseline="0">
                <a:solidFill>
                  <a:schemeClr val="tx1">
                    <a:lumMod val="75000"/>
                    <a:lumOff val="25000"/>
                  </a:schemeClr>
                </a:solidFill>
              </a:defRPr>
            </a:lvl1pPr>
            <a:lvl2pPr marL="457200" indent="0">
              <a:lnSpc>
                <a:spcPts val="2400"/>
              </a:lnSpc>
              <a:buFont typeface="Arial" panose="020B0604020202020204" pitchFamily="34" charset="0"/>
              <a:buNone/>
              <a:defRPr sz="1600" spc="30" baseline="0">
                <a:solidFill>
                  <a:schemeClr val="tx1">
                    <a:lumMod val="75000"/>
                    <a:lumOff val="25000"/>
                  </a:schemeClr>
                </a:solidFill>
              </a:defRPr>
            </a:lvl2pPr>
            <a:lvl3pPr marL="914400" indent="0">
              <a:lnSpc>
                <a:spcPts val="2400"/>
              </a:lnSpc>
              <a:buFont typeface="Arial" panose="020B0604020202020204" pitchFamily="34" charset="0"/>
              <a:buNone/>
              <a:defRPr sz="1600" spc="30" baseline="0">
                <a:solidFill>
                  <a:schemeClr val="tx1">
                    <a:lumMod val="75000"/>
                    <a:lumOff val="25000"/>
                  </a:schemeClr>
                </a:solidFill>
              </a:defRPr>
            </a:lvl3pPr>
            <a:lvl4pPr marL="1371600" indent="0">
              <a:lnSpc>
                <a:spcPts val="2400"/>
              </a:lnSpc>
              <a:buFont typeface="Arial" panose="020B0604020202020204" pitchFamily="34" charset="0"/>
              <a:buNone/>
              <a:defRPr sz="1600" spc="30" baseline="0">
                <a:solidFill>
                  <a:schemeClr val="tx1">
                    <a:lumMod val="75000"/>
                    <a:lumOff val="25000"/>
                  </a:schemeClr>
                </a:solidFill>
              </a:defRPr>
            </a:lvl4pPr>
            <a:lvl5pPr marL="1828800" indent="0">
              <a:lnSpc>
                <a:spcPts val="2400"/>
              </a:lnSpc>
              <a:buFont typeface="Arial" panose="020B0604020202020204" pitchFamily="34" charset="0"/>
              <a:buNone/>
              <a:defRPr sz="1600" spc="30" baseline="0">
                <a:solidFill>
                  <a:schemeClr val="tx1">
                    <a:lumMod val="75000"/>
                    <a:lumOff val="25000"/>
                  </a:schemeClr>
                </a:solidFill>
              </a:defRPr>
            </a:lvl5pPr>
          </a:lstStyle>
          <a:p>
            <a:pPr lvl="0"/>
            <a:r>
              <a:rPr lang="en-US" dirty="0"/>
              <a:t>Click to edit Master text styles</a:t>
            </a:r>
          </a:p>
        </p:txBody>
      </p:sp>
      <p:pic>
        <p:nvPicPr>
          <p:cNvPr id="8" name="Picture 7">
            <a:extLst>
              <a:ext uri="{FF2B5EF4-FFF2-40B4-BE49-F238E27FC236}">
                <a16:creationId xmlns:a16="http://schemas.microsoft.com/office/drawing/2014/main" id="{11784C16-7DC6-A6CB-FC4A-3BBCE78664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147694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455821"/>
            <a:ext cx="5638800" cy="4678280"/>
          </a:xfrm>
          <a:prstGeom prst="rect">
            <a:avLst/>
          </a:prstGeom>
          <a:solidFill>
            <a:srgbClr val="E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455821"/>
            <a:ext cx="5638800" cy="4678280"/>
          </a:xfrm>
          <a:prstGeom prst="rect">
            <a:avLst/>
          </a:prstGeom>
          <a:solidFill>
            <a:srgbClr val="C9E8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39" y="1687850"/>
            <a:ext cx="4341733" cy="823912"/>
          </a:xfrm>
        </p:spPr>
        <p:txBody>
          <a:bodyPr anchor="ctr" anchorCtr="0">
            <a:normAutofit/>
          </a:bodyPr>
          <a:lstStyle>
            <a:lvl1pPr marL="0" indent="0">
              <a:buNone/>
              <a:defRPr sz="20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1289640" y="2668171"/>
            <a:ext cx="4341732" cy="3370679"/>
          </a:xfrm>
        </p:spPr>
        <p:txBody>
          <a:bodyPr>
            <a:norm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687850"/>
            <a:ext cx="4703841" cy="823912"/>
          </a:xfrm>
        </p:spPr>
        <p:txBody>
          <a:bodyPr anchor="ctr" anchorCtr="0">
            <a:normAutofit/>
          </a:bodyPr>
          <a:lstStyle>
            <a:lvl1pPr marL="0" indent="0">
              <a:buNone/>
              <a:defRPr sz="20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780134" y="2632075"/>
            <a:ext cx="4703840" cy="3406775"/>
          </a:xfrm>
        </p:spPr>
        <p:txBody>
          <a:bodyPr>
            <a:norm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2" name="Title Placeholder 1">
            <a:extLst>
              <a:ext uri="{FF2B5EF4-FFF2-40B4-BE49-F238E27FC236}">
                <a16:creationId xmlns:a16="http://schemas.microsoft.com/office/drawing/2014/main" id="{8F373FE6-ED8B-B85B-7D9C-D016CD8FB140}"/>
              </a:ext>
            </a:extLst>
          </p:cNvPr>
          <p:cNvSpPr>
            <a:spLocks noGrp="1"/>
          </p:cNvSpPr>
          <p:nvPr>
            <p:ph type="title"/>
          </p:nvPr>
        </p:nvSpPr>
        <p:spPr>
          <a:xfrm>
            <a:off x="457200" y="381001"/>
            <a:ext cx="11268075" cy="810125"/>
          </a:xfrm>
          <a:prstGeom prst="rect">
            <a:avLst/>
          </a:prstGeom>
        </p:spPr>
        <p:txBody>
          <a:bodyPr vert="horz" lIns="91440" tIns="45720" rIns="91440" bIns="45720" rtlCol="0" anchor="b" anchorCtr="0">
            <a:normAutofit/>
          </a:bodyPr>
          <a:lstStyle/>
          <a:p>
            <a:r>
              <a:rPr lang="en-US" dirty="0"/>
              <a:t>Click to edit Master title style</a:t>
            </a:r>
          </a:p>
        </p:txBody>
      </p:sp>
      <p:cxnSp>
        <p:nvCxnSpPr>
          <p:cNvPr id="10" name="Straight Connector 9">
            <a:extLst>
              <a:ext uri="{FF2B5EF4-FFF2-40B4-BE49-F238E27FC236}">
                <a16:creationId xmlns:a16="http://schemas.microsoft.com/office/drawing/2014/main" id="{41731116-902E-C206-37F0-0784CDE34697}"/>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7958712" y="1454400"/>
            <a:ext cx="3749040" cy="4660650"/>
          </a:xfrm>
          <a:prstGeom prst="rect">
            <a:avLst/>
          </a:prstGeom>
          <a:solidFill>
            <a:srgbClr val="E5F4F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211097" y="1454400"/>
            <a:ext cx="3749040" cy="4660650"/>
          </a:xfrm>
          <a:prstGeom prst="rect">
            <a:avLst/>
          </a:prstGeom>
          <a:solidFill>
            <a:srgbClr val="E5F4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9"/>
            <a:ext cx="3747921" cy="4662049"/>
          </a:xfrm>
          <a:prstGeom prst="rect">
            <a:avLst/>
          </a:prstGeom>
          <a:solidFill>
            <a:srgbClr val="E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654493"/>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8" y="2478405"/>
            <a:ext cx="2971800" cy="3248025"/>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654493"/>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610188" y="2478405"/>
            <a:ext cx="2971800" cy="3246120"/>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664018"/>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hasCustomPrompt="1"/>
          </p:nvPr>
        </p:nvSpPr>
        <p:spPr>
          <a:xfrm>
            <a:off x="8430134" y="2487930"/>
            <a:ext cx="2971800" cy="3246120"/>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cxnSp>
        <p:nvCxnSpPr>
          <p:cNvPr id="14" name="Straight Connector 13">
            <a:extLst>
              <a:ext uri="{FF2B5EF4-FFF2-40B4-BE49-F238E27FC236}">
                <a16:creationId xmlns:a16="http://schemas.microsoft.com/office/drawing/2014/main" id="{F987AFE4-63F2-5D68-6603-1B31FDB04F7F}"/>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7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option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82CB93-1324-F3E9-1517-3596CDAE23E8}"/>
              </a:ext>
            </a:extLst>
          </p:cNvPr>
          <p:cNvSpPr/>
          <p:nvPr userDrawn="1"/>
        </p:nvSpPr>
        <p:spPr>
          <a:xfrm>
            <a:off x="8200823" y="2892343"/>
            <a:ext cx="3528000" cy="3144236"/>
          </a:xfrm>
          <a:prstGeom prst="rect">
            <a:avLst/>
          </a:prstGeom>
          <a:noFill/>
          <a:ln w="28575">
            <a:solidFill>
              <a:srgbClr val="008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E86BF8-FF21-CBD2-A766-6DF10F500AF4}"/>
              </a:ext>
            </a:extLst>
          </p:cNvPr>
          <p:cNvSpPr/>
          <p:nvPr userDrawn="1"/>
        </p:nvSpPr>
        <p:spPr>
          <a:xfrm>
            <a:off x="4331749" y="2892343"/>
            <a:ext cx="3528000" cy="3144236"/>
          </a:xfrm>
          <a:prstGeom prst="rect">
            <a:avLst/>
          </a:prstGeom>
          <a:noFill/>
          <a:ln w="28575">
            <a:solidFill>
              <a:srgbClr val="00A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8200825" y="1454398"/>
            <a:ext cx="3528000" cy="1974601"/>
          </a:xfrm>
          <a:prstGeom prst="rect">
            <a:avLst/>
          </a:prstGeom>
          <a:solidFill>
            <a:srgbClr val="0082A9"/>
          </a:solidFill>
          <a:ln w="28575">
            <a:solidFill>
              <a:srgbClr val="008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166467A-6BE6-93D7-16C9-6127C15838C8}"/>
              </a:ext>
            </a:extLst>
          </p:cNvPr>
          <p:cNvSpPr/>
          <p:nvPr userDrawn="1"/>
        </p:nvSpPr>
        <p:spPr>
          <a:xfrm>
            <a:off x="466688" y="2892343"/>
            <a:ext cx="3528000" cy="3144236"/>
          </a:xfrm>
          <a:prstGeom prst="rect">
            <a:avLst/>
          </a:prstGeom>
          <a:noFill/>
          <a:ln w="28575">
            <a:solidFill>
              <a:srgbClr val="01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331999" y="1454398"/>
            <a:ext cx="3528000" cy="1974601"/>
          </a:xfrm>
          <a:prstGeom prst="rect">
            <a:avLst/>
          </a:prstGeom>
          <a:solidFill>
            <a:srgbClr val="00A4A9"/>
          </a:solidFill>
          <a:ln w="28575">
            <a:solidFill>
              <a:srgbClr val="00A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8"/>
            <a:ext cx="3528000" cy="1974601"/>
          </a:xfrm>
          <a:prstGeom prst="rect">
            <a:avLst/>
          </a:prstGeom>
          <a:solidFill>
            <a:srgbClr val="0194CB"/>
          </a:solidFill>
          <a:ln w="28575">
            <a:solidFill>
              <a:srgbClr val="01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740775" y="2629070"/>
            <a:ext cx="2971800" cy="498370"/>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741275" y="3645982"/>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09849" y="2629070"/>
            <a:ext cx="2971800" cy="498369"/>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78923" y="2629071"/>
            <a:ext cx="2971800" cy="522042"/>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19" name="Content Placeholder 3">
            <a:extLst>
              <a:ext uri="{FF2B5EF4-FFF2-40B4-BE49-F238E27FC236}">
                <a16:creationId xmlns:a16="http://schemas.microsoft.com/office/drawing/2014/main" id="{8EE670F3-BBA3-81EB-575E-885858F502C5}"/>
              </a:ext>
            </a:extLst>
          </p:cNvPr>
          <p:cNvSpPr>
            <a:spLocks noGrp="1"/>
          </p:cNvSpPr>
          <p:nvPr>
            <p:ph sz="half" idx="14" hasCustomPrompt="1"/>
          </p:nvPr>
        </p:nvSpPr>
        <p:spPr>
          <a:xfrm>
            <a:off x="4585703"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20" name="Content Placeholder 3">
            <a:extLst>
              <a:ext uri="{FF2B5EF4-FFF2-40B4-BE49-F238E27FC236}">
                <a16:creationId xmlns:a16="http://schemas.microsoft.com/office/drawing/2014/main" id="{DB8138F5-0878-DF6C-9731-42A170A3EE2D}"/>
              </a:ext>
            </a:extLst>
          </p:cNvPr>
          <p:cNvSpPr>
            <a:spLocks noGrp="1"/>
          </p:cNvSpPr>
          <p:nvPr>
            <p:ph sz="half" idx="15" hasCustomPrompt="1"/>
          </p:nvPr>
        </p:nvSpPr>
        <p:spPr>
          <a:xfrm>
            <a:off x="8454527"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8" name="Picture Placeholder 7">
            <a:extLst>
              <a:ext uri="{FF2B5EF4-FFF2-40B4-BE49-F238E27FC236}">
                <a16:creationId xmlns:a16="http://schemas.microsoft.com/office/drawing/2014/main" id="{B38327E9-AAA0-3EF4-B04F-62A676355E9F}"/>
              </a:ext>
            </a:extLst>
          </p:cNvPr>
          <p:cNvSpPr>
            <a:spLocks noGrp="1"/>
          </p:cNvSpPr>
          <p:nvPr>
            <p:ph type="pic" sz="quarter" idx="16" hasCustomPrompt="1"/>
          </p:nvPr>
        </p:nvSpPr>
        <p:spPr>
          <a:xfrm>
            <a:off x="1177103" y="1622595"/>
            <a:ext cx="2099144" cy="972000"/>
          </a:xfrm>
        </p:spPr>
        <p:txBody>
          <a:bodyPr>
            <a:normAutofit/>
          </a:bodyPr>
          <a:lstStyle>
            <a:lvl1pPr>
              <a:defRPr sz="1400">
                <a:solidFill>
                  <a:schemeClr val="bg1"/>
                </a:solidFill>
              </a:defRPr>
            </a:lvl1pPr>
          </a:lstStyle>
          <a:p>
            <a:r>
              <a:rPr lang="en-GB" dirty="0"/>
              <a:t>Click to add icon</a:t>
            </a:r>
          </a:p>
        </p:txBody>
      </p:sp>
      <p:sp>
        <p:nvSpPr>
          <p:cNvPr id="21" name="Picture Placeholder 7">
            <a:extLst>
              <a:ext uri="{FF2B5EF4-FFF2-40B4-BE49-F238E27FC236}">
                <a16:creationId xmlns:a16="http://schemas.microsoft.com/office/drawing/2014/main" id="{785769BB-1917-7BB5-2737-9CED530C3C32}"/>
              </a:ext>
            </a:extLst>
          </p:cNvPr>
          <p:cNvSpPr>
            <a:spLocks noGrp="1"/>
          </p:cNvSpPr>
          <p:nvPr>
            <p:ph type="pic" sz="quarter" idx="17" hasCustomPrompt="1"/>
          </p:nvPr>
        </p:nvSpPr>
        <p:spPr>
          <a:xfrm>
            <a:off x="5043128" y="1622595"/>
            <a:ext cx="2099144" cy="972000"/>
          </a:xfrm>
        </p:spPr>
        <p:txBody>
          <a:bodyPr>
            <a:normAutofit/>
          </a:bodyPr>
          <a:lstStyle>
            <a:lvl1pPr>
              <a:defRPr sz="1400">
                <a:solidFill>
                  <a:schemeClr val="bg1"/>
                </a:solidFill>
              </a:defRPr>
            </a:lvl1pPr>
          </a:lstStyle>
          <a:p>
            <a:r>
              <a:rPr lang="en-GB" dirty="0"/>
              <a:t>Click to add icon</a:t>
            </a:r>
          </a:p>
        </p:txBody>
      </p:sp>
      <p:sp>
        <p:nvSpPr>
          <p:cNvPr id="22" name="Picture Placeholder 7">
            <a:extLst>
              <a:ext uri="{FF2B5EF4-FFF2-40B4-BE49-F238E27FC236}">
                <a16:creationId xmlns:a16="http://schemas.microsoft.com/office/drawing/2014/main" id="{7D80D9CB-6816-D3C8-DAD6-380BC90C4E19}"/>
              </a:ext>
            </a:extLst>
          </p:cNvPr>
          <p:cNvSpPr>
            <a:spLocks noGrp="1"/>
          </p:cNvSpPr>
          <p:nvPr>
            <p:ph type="pic" sz="quarter" idx="18" hasCustomPrompt="1"/>
          </p:nvPr>
        </p:nvSpPr>
        <p:spPr>
          <a:xfrm>
            <a:off x="8915251" y="1622595"/>
            <a:ext cx="2099144" cy="972000"/>
          </a:xfrm>
        </p:spPr>
        <p:txBody>
          <a:bodyPr>
            <a:normAutofit/>
          </a:bodyPr>
          <a:lstStyle>
            <a:lvl1pPr>
              <a:defRPr sz="1400">
                <a:solidFill>
                  <a:schemeClr val="bg1"/>
                </a:solidFill>
              </a:defRPr>
            </a:lvl1pPr>
          </a:lstStyle>
          <a:p>
            <a:r>
              <a:rPr lang="en-GB" dirty="0"/>
              <a:t>Click to add icon</a:t>
            </a:r>
          </a:p>
        </p:txBody>
      </p:sp>
      <p:cxnSp>
        <p:nvCxnSpPr>
          <p:cNvPr id="23" name="Straight Connector 22">
            <a:extLst>
              <a:ext uri="{FF2B5EF4-FFF2-40B4-BE49-F238E27FC236}">
                <a16:creationId xmlns:a16="http://schemas.microsoft.com/office/drawing/2014/main" id="{6339CDCB-7BC4-FFBD-0DA0-628D353BD35B}"/>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63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option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82CB93-1324-F3E9-1517-3596CDAE23E8}"/>
              </a:ext>
            </a:extLst>
          </p:cNvPr>
          <p:cNvSpPr/>
          <p:nvPr userDrawn="1"/>
        </p:nvSpPr>
        <p:spPr>
          <a:xfrm>
            <a:off x="8200823" y="2892343"/>
            <a:ext cx="3528000" cy="3144236"/>
          </a:xfrm>
          <a:prstGeom prst="rect">
            <a:avLst/>
          </a:prstGeom>
          <a:noFill/>
          <a:ln w="28575">
            <a:solidFill>
              <a:srgbClr val="F49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E86BF8-FF21-CBD2-A766-6DF10F500AF4}"/>
              </a:ext>
            </a:extLst>
          </p:cNvPr>
          <p:cNvSpPr/>
          <p:nvPr userDrawn="1"/>
        </p:nvSpPr>
        <p:spPr>
          <a:xfrm>
            <a:off x="4331749" y="2892343"/>
            <a:ext cx="3528000" cy="3144236"/>
          </a:xfrm>
          <a:prstGeom prst="rect">
            <a:avLst/>
          </a:prstGeom>
          <a:noFill/>
          <a:ln w="28575">
            <a:solidFill>
              <a:srgbClr val="6BA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8200825" y="1454398"/>
            <a:ext cx="3528000" cy="1974601"/>
          </a:xfrm>
          <a:prstGeom prst="rect">
            <a:avLst/>
          </a:prstGeom>
          <a:solidFill>
            <a:srgbClr val="F49416"/>
          </a:solidFill>
          <a:ln w="28575">
            <a:solidFill>
              <a:srgbClr val="F49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166467A-6BE6-93D7-16C9-6127C15838C8}"/>
              </a:ext>
            </a:extLst>
          </p:cNvPr>
          <p:cNvSpPr/>
          <p:nvPr userDrawn="1"/>
        </p:nvSpPr>
        <p:spPr>
          <a:xfrm>
            <a:off x="466688" y="2892343"/>
            <a:ext cx="3528000" cy="3144236"/>
          </a:xfrm>
          <a:prstGeom prst="rect">
            <a:avLst/>
          </a:prstGeom>
          <a:noFill/>
          <a:ln w="28575">
            <a:solidFill>
              <a:srgbClr val="A9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331999" y="1454398"/>
            <a:ext cx="3528000" cy="1974601"/>
          </a:xfrm>
          <a:prstGeom prst="rect">
            <a:avLst/>
          </a:prstGeom>
          <a:solidFill>
            <a:srgbClr val="6BA906"/>
          </a:solidFill>
          <a:ln w="28575">
            <a:solidFill>
              <a:srgbClr val="6BA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8"/>
            <a:ext cx="3528000" cy="1974601"/>
          </a:xfrm>
          <a:prstGeom prst="rect">
            <a:avLst/>
          </a:prstGeom>
          <a:solidFill>
            <a:srgbClr val="A90060"/>
          </a:solidFill>
          <a:ln w="28575">
            <a:solidFill>
              <a:srgbClr val="A9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740775" y="2629070"/>
            <a:ext cx="2971800" cy="498370"/>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741275" y="3645982"/>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09849" y="2629070"/>
            <a:ext cx="2971800" cy="498369"/>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78923" y="2629071"/>
            <a:ext cx="2971800" cy="522042"/>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19" name="Content Placeholder 3">
            <a:extLst>
              <a:ext uri="{FF2B5EF4-FFF2-40B4-BE49-F238E27FC236}">
                <a16:creationId xmlns:a16="http://schemas.microsoft.com/office/drawing/2014/main" id="{8EE670F3-BBA3-81EB-575E-885858F502C5}"/>
              </a:ext>
            </a:extLst>
          </p:cNvPr>
          <p:cNvSpPr>
            <a:spLocks noGrp="1"/>
          </p:cNvSpPr>
          <p:nvPr>
            <p:ph sz="half" idx="14" hasCustomPrompt="1"/>
          </p:nvPr>
        </p:nvSpPr>
        <p:spPr>
          <a:xfrm>
            <a:off x="4585703"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20" name="Content Placeholder 3">
            <a:extLst>
              <a:ext uri="{FF2B5EF4-FFF2-40B4-BE49-F238E27FC236}">
                <a16:creationId xmlns:a16="http://schemas.microsoft.com/office/drawing/2014/main" id="{DB8138F5-0878-DF6C-9731-42A170A3EE2D}"/>
              </a:ext>
            </a:extLst>
          </p:cNvPr>
          <p:cNvSpPr>
            <a:spLocks noGrp="1"/>
          </p:cNvSpPr>
          <p:nvPr>
            <p:ph sz="half" idx="15" hasCustomPrompt="1"/>
          </p:nvPr>
        </p:nvSpPr>
        <p:spPr>
          <a:xfrm>
            <a:off x="8454527"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8" name="Picture Placeholder 7">
            <a:extLst>
              <a:ext uri="{FF2B5EF4-FFF2-40B4-BE49-F238E27FC236}">
                <a16:creationId xmlns:a16="http://schemas.microsoft.com/office/drawing/2014/main" id="{B38327E9-AAA0-3EF4-B04F-62A676355E9F}"/>
              </a:ext>
            </a:extLst>
          </p:cNvPr>
          <p:cNvSpPr>
            <a:spLocks noGrp="1"/>
          </p:cNvSpPr>
          <p:nvPr>
            <p:ph type="pic" sz="quarter" idx="16" hasCustomPrompt="1"/>
          </p:nvPr>
        </p:nvSpPr>
        <p:spPr>
          <a:xfrm>
            <a:off x="1177103" y="1622595"/>
            <a:ext cx="2099144" cy="972000"/>
          </a:xfrm>
        </p:spPr>
        <p:txBody>
          <a:bodyPr>
            <a:normAutofit/>
          </a:bodyPr>
          <a:lstStyle>
            <a:lvl1pPr>
              <a:defRPr sz="1400">
                <a:solidFill>
                  <a:schemeClr val="bg1"/>
                </a:solidFill>
              </a:defRPr>
            </a:lvl1pPr>
          </a:lstStyle>
          <a:p>
            <a:r>
              <a:rPr lang="en-GB" dirty="0"/>
              <a:t>Click to add icon</a:t>
            </a:r>
          </a:p>
        </p:txBody>
      </p:sp>
      <p:sp>
        <p:nvSpPr>
          <p:cNvPr id="21" name="Picture Placeholder 7">
            <a:extLst>
              <a:ext uri="{FF2B5EF4-FFF2-40B4-BE49-F238E27FC236}">
                <a16:creationId xmlns:a16="http://schemas.microsoft.com/office/drawing/2014/main" id="{785769BB-1917-7BB5-2737-9CED530C3C32}"/>
              </a:ext>
            </a:extLst>
          </p:cNvPr>
          <p:cNvSpPr>
            <a:spLocks noGrp="1"/>
          </p:cNvSpPr>
          <p:nvPr>
            <p:ph type="pic" sz="quarter" idx="17" hasCustomPrompt="1"/>
          </p:nvPr>
        </p:nvSpPr>
        <p:spPr>
          <a:xfrm>
            <a:off x="5043128" y="1622595"/>
            <a:ext cx="2099144" cy="972000"/>
          </a:xfrm>
        </p:spPr>
        <p:txBody>
          <a:bodyPr>
            <a:normAutofit/>
          </a:bodyPr>
          <a:lstStyle>
            <a:lvl1pPr>
              <a:defRPr sz="1400">
                <a:solidFill>
                  <a:schemeClr val="bg1"/>
                </a:solidFill>
              </a:defRPr>
            </a:lvl1pPr>
          </a:lstStyle>
          <a:p>
            <a:r>
              <a:rPr lang="en-GB" dirty="0"/>
              <a:t>Click to add icon</a:t>
            </a:r>
          </a:p>
        </p:txBody>
      </p:sp>
      <p:sp>
        <p:nvSpPr>
          <p:cNvPr id="22" name="Picture Placeholder 7">
            <a:extLst>
              <a:ext uri="{FF2B5EF4-FFF2-40B4-BE49-F238E27FC236}">
                <a16:creationId xmlns:a16="http://schemas.microsoft.com/office/drawing/2014/main" id="{7D80D9CB-6816-D3C8-DAD6-380BC90C4E19}"/>
              </a:ext>
            </a:extLst>
          </p:cNvPr>
          <p:cNvSpPr>
            <a:spLocks noGrp="1"/>
          </p:cNvSpPr>
          <p:nvPr>
            <p:ph type="pic" sz="quarter" idx="18" hasCustomPrompt="1"/>
          </p:nvPr>
        </p:nvSpPr>
        <p:spPr>
          <a:xfrm>
            <a:off x="8915251" y="1622595"/>
            <a:ext cx="2099144" cy="972000"/>
          </a:xfrm>
        </p:spPr>
        <p:txBody>
          <a:bodyPr>
            <a:normAutofit/>
          </a:bodyPr>
          <a:lstStyle>
            <a:lvl1pPr>
              <a:defRPr sz="1400">
                <a:solidFill>
                  <a:schemeClr val="bg1"/>
                </a:solidFill>
              </a:defRPr>
            </a:lvl1pPr>
          </a:lstStyle>
          <a:p>
            <a:r>
              <a:rPr lang="en-GB" dirty="0"/>
              <a:t>Click to add icon</a:t>
            </a:r>
          </a:p>
        </p:txBody>
      </p:sp>
      <p:cxnSp>
        <p:nvCxnSpPr>
          <p:cNvPr id="24" name="Straight Connector 23">
            <a:extLst>
              <a:ext uri="{FF2B5EF4-FFF2-40B4-BE49-F238E27FC236}">
                <a16:creationId xmlns:a16="http://schemas.microsoft.com/office/drawing/2014/main" id="{6BC1ED28-8ECF-CB7B-06D6-5D11D9BA7D6F}"/>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56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7B56DF65-07B3-366A-5B0A-6B995B68E337}"/>
              </a:ext>
            </a:extLst>
          </p:cNvPr>
          <p:cNvSpPr>
            <a:spLocks noGrp="1"/>
          </p:cNvSpPr>
          <p:nvPr>
            <p:ph type="pic" sz="quarter" idx="16"/>
          </p:nvPr>
        </p:nvSpPr>
        <p:spPr>
          <a:xfrm>
            <a:off x="8515350" y="674688"/>
            <a:ext cx="3219450" cy="5622925"/>
          </a:xfrm>
          <a:solidFill>
            <a:srgbClr val="E5F4FF"/>
          </a:solidFill>
        </p:spPr>
        <p:txBody>
          <a:bodyPr/>
          <a:lstStyle>
            <a:lvl1pPr>
              <a:defRPr/>
            </a:lvl1pPr>
          </a:lstStyle>
          <a:p>
            <a:r>
              <a:rPr lang="en-GB" dirty="0"/>
              <a:t>Click icon to add picture</a:t>
            </a:r>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5871411" cy="6858000"/>
          </a:xfrm>
          <a:prstGeom prst="rect">
            <a:avLst/>
          </a:prstGeom>
          <a:solidFill>
            <a:srgbClr val="C9E8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49179" y="541425"/>
            <a:ext cx="5009147" cy="938458"/>
          </a:xfrm>
        </p:spPr>
        <p:txBody>
          <a:bodyPr>
            <a:normAutofit/>
          </a:bodyPr>
          <a:lstStyle>
            <a:lvl1pPr>
              <a:defRPr sz="3200">
                <a:solidFill>
                  <a:srgbClr val="0060A9"/>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hasCustomPrompt="1"/>
          </p:nvPr>
        </p:nvSpPr>
        <p:spPr>
          <a:xfrm>
            <a:off x="457200" y="1752351"/>
            <a:ext cx="5009146" cy="4275387"/>
          </a:xfrm>
        </p:spPr>
        <p:txBody>
          <a:bodyPr>
            <a:normAutofit/>
          </a:bodyPr>
          <a:lstStyle>
            <a:lvl1pPr marL="0" indent="0">
              <a:lnSpc>
                <a:spcPts val="2400"/>
              </a:lnSpc>
              <a:buNone/>
              <a:defRPr sz="1800" spc="30" baseline="0"/>
            </a:lvl1pPr>
            <a:lvl2pPr marL="457200" indent="0">
              <a:lnSpc>
                <a:spcPts val="2400"/>
              </a:lnSpc>
              <a:buNone/>
              <a:defRPr sz="1800" spc="30" baseline="0"/>
            </a:lvl2pPr>
            <a:lvl3pPr marL="914400" indent="0">
              <a:lnSpc>
                <a:spcPts val="2400"/>
              </a:lnSpc>
              <a:buNone/>
              <a:defRPr sz="1800" spc="30" baseline="0"/>
            </a:lvl3pPr>
            <a:lvl4pPr marL="1371600" indent="0">
              <a:lnSpc>
                <a:spcPts val="2400"/>
              </a:lnSpc>
              <a:buNone/>
              <a:defRPr sz="1800" spc="30" baseline="0"/>
            </a:lvl4pPr>
            <a:lvl5pPr marL="1828800" indent="0">
              <a:lnSpc>
                <a:spcPts val="2400"/>
              </a:lnSpc>
              <a:buNone/>
              <a:defRPr sz="1800" spc="3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232362" y="1568200"/>
            <a:ext cx="2747209" cy="3689599"/>
          </a:xfrm>
          <a:solidFill>
            <a:srgbClr val="C9E8FF"/>
          </a:solidFill>
        </p:spPr>
        <p:txBody>
          <a:bodyPr/>
          <a:lstStyle/>
          <a:p>
            <a:r>
              <a:rPr lang="en-US" dirty="0"/>
              <a:t>Click icon to add picture</a:t>
            </a:r>
          </a:p>
        </p:txBody>
      </p:sp>
      <p:cxnSp>
        <p:nvCxnSpPr>
          <p:cNvPr id="12" name="Straight Connector 11">
            <a:extLst>
              <a:ext uri="{FF2B5EF4-FFF2-40B4-BE49-F238E27FC236}">
                <a16:creationId xmlns:a16="http://schemas.microsoft.com/office/drawing/2014/main" id="{DECD4F1A-6F57-E0D7-EC40-70543CBAD300}"/>
              </a:ext>
            </a:extLst>
          </p:cNvPr>
          <p:cNvCxnSpPr/>
          <p:nvPr userDrawn="1"/>
        </p:nvCxnSpPr>
        <p:spPr>
          <a:xfrm>
            <a:off x="-45553" y="1568201"/>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F5E76475-EA6B-21A9-4C83-6AE225A1941B}"/>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6" name="Picture 15">
            <a:extLst>
              <a:ext uri="{FF2B5EF4-FFF2-40B4-BE49-F238E27FC236}">
                <a16:creationId xmlns:a16="http://schemas.microsoft.com/office/drawing/2014/main" id="{A159CEC2-6AB9-6B11-9DE6-3BCF45349C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22284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7531767" y="3648075"/>
            <a:ext cx="4296880" cy="1204118"/>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6297" y="316209"/>
            <a:ext cx="741660" cy="647446"/>
          </a:xfrm>
          <a:prstGeom prst="rect">
            <a:avLst/>
          </a:prstGeom>
        </p:spPr>
      </p:pic>
    </p:spTree>
    <p:extLst>
      <p:ext uri="{BB962C8B-B14F-4D97-AF65-F5344CB8AC3E}">
        <p14:creationId xmlns:p14="http://schemas.microsoft.com/office/powerpoint/2010/main" val="1593004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world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sz="2400"/>
            </a:lvl1pPr>
            <a:lvl2pPr>
              <a:defRPr sz="2000" baseline="0"/>
            </a:lvl2pPr>
            <a:lvl3pPr>
              <a:defRPr sz="1800"/>
            </a:lvl3pPr>
          </a:lstStyle>
          <a:p>
            <a:pPr lvl="0"/>
            <a:r>
              <a:rPr lang="en-US" dirty="0"/>
              <a:t>Add text: font size 24</a:t>
            </a:r>
          </a:p>
          <a:p>
            <a:pPr lvl="0"/>
            <a:r>
              <a:rPr lang="en-US" dirty="0"/>
              <a:t>Add text: font size 24</a:t>
            </a:r>
          </a:p>
          <a:p>
            <a:pPr lvl="1"/>
            <a:r>
              <a:rPr lang="en-US" dirty="0"/>
              <a:t>Add text: font size 20</a:t>
            </a:r>
          </a:p>
          <a:p>
            <a:pPr lvl="2"/>
            <a:r>
              <a:rPr lang="en-US" dirty="0"/>
              <a:t>Add text: font size 18</a:t>
            </a:r>
          </a:p>
        </p:txBody>
      </p:sp>
      <p:sp>
        <p:nvSpPr>
          <p:cNvPr id="3" name="Title 2"/>
          <p:cNvSpPr>
            <a:spLocks noGrp="1"/>
          </p:cNvSpPr>
          <p:nvPr>
            <p:ph type="title" hasCustomPrompt="1"/>
          </p:nvPr>
        </p:nvSpPr>
        <p:spPr>
          <a:xfrm>
            <a:off x="590400" y="187201"/>
            <a:ext cx="11040000" cy="1325563"/>
          </a:xfrm>
          <a:prstGeom prst="rect">
            <a:avLst/>
          </a:prstGeom>
        </p:spPr>
        <p:txBody>
          <a:bodyPr/>
          <a:lstStyle>
            <a:lvl1pPr>
              <a:defRPr sz="3600"/>
            </a:lvl1pPr>
          </a:lstStyle>
          <a:p>
            <a:r>
              <a:rPr lang="en-US" dirty="0"/>
              <a:t>Title size 36</a:t>
            </a:r>
            <a:endParaRPr lang="fr-FR" dirty="0"/>
          </a:p>
        </p:txBody>
      </p:sp>
      <p:sp>
        <p:nvSpPr>
          <p:cNvPr id="6" name="Slide Number Placeholder 5"/>
          <p:cNvSpPr>
            <a:spLocks noGrp="1"/>
          </p:cNvSpPr>
          <p:nvPr>
            <p:ph type="sldNum" sz="quarter" idx="4"/>
          </p:nvPr>
        </p:nvSpPr>
        <p:spPr>
          <a:xfrm>
            <a:off x="590400" y="6356351"/>
            <a:ext cx="1056117" cy="365125"/>
          </a:xfrm>
          <a:prstGeom prst="rect">
            <a:avLst/>
          </a:prstGeom>
        </p:spPr>
        <p:txBody>
          <a:bodyPr vert="horz" lIns="91440" tIns="45720" rIns="91440" bIns="45720" rtlCol="0" anchor="ctr"/>
          <a:lstStyle>
            <a:lvl1pPr algn="l">
              <a:defRPr sz="16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7763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event nam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531767" y="3648074"/>
            <a:ext cx="4296880" cy="1952625"/>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6297" y="316209"/>
            <a:ext cx="741660" cy="647446"/>
          </a:xfrm>
          <a:prstGeom prst="rect">
            <a:avLst/>
          </a:prstGeom>
        </p:spPr>
      </p:pic>
    </p:spTree>
    <p:extLst>
      <p:ext uri="{BB962C8B-B14F-4D97-AF65-F5344CB8AC3E}">
        <p14:creationId xmlns:p14="http://schemas.microsoft.com/office/powerpoint/2010/main" val="289868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6248400" y="533401"/>
            <a:ext cx="5486400" cy="5433946"/>
          </a:xfrm>
          <a:prstGeom prst="rect">
            <a:avLst/>
          </a:prstGeom>
          <a:solidFill>
            <a:srgbClr val="E5F4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2103121"/>
            <a:ext cx="3019926" cy="1193532"/>
          </a:xfrm>
        </p:spPr>
        <p:txBody>
          <a:bodyPr anchor="b" anchorCtr="0">
            <a:normAutofit/>
          </a:bodyPr>
          <a:lstStyle>
            <a:lvl1pPr>
              <a:defRPr sz="3200">
                <a:solidFill>
                  <a:srgbClr val="0060A9"/>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607468" y="890653"/>
            <a:ext cx="3795053" cy="4727775"/>
          </a:xfrm>
          <a:solidFill>
            <a:srgbClr val="C9E8FF"/>
          </a:solidFill>
        </p:spPr>
        <p:txBody>
          <a:bodyPr/>
          <a:lstStyle/>
          <a:p>
            <a:r>
              <a:rPr lang="en-US" dirty="0"/>
              <a:t>Click icon to add picture</a:t>
            </a:r>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hasCustomPrompt="1"/>
          </p:nvPr>
        </p:nvSpPr>
        <p:spPr>
          <a:xfrm>
            <a:off x="7902742" y="1034399"/>
            <a:ext cx="3429000" cy="431933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dirty="0"/>
              <a:t>Click to add text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11" name="Straight Connector 10">
            <a:extLst>
              <a:ext uri="{FF2B5EF4-FFF2-40B4-BE49-F238E27FC236}">
                <a16:creationId xmlns:a16="http://schemas.microsoft.com/office/drawing/2014/main" id="{9CF3A507-2317-5869-357D-78FD3801A10F}"/>
              </a:ext>
            </a:extLst>
          </p:cNvPr>
          <p:cNvCxnSpPr/>
          <p:nvPr userDrawn="1"/>
        </p:nvCxnSpPr>
        <p:spPr>
          <a:xfrm>
            <a:off x="0" y="3428683"/>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8FAB769-C2BC-781C-75EA-6FD1CBEE5D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22553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0" y="0"/>
            <a:ext cx="4261607" cy="6858000"/>
          </a:xfrm>
          <a:solidFill>
            <a:srgbClr val="C9E8FF"/>
          </a:solidFill>
        </p:spPr>
        <p:txBody>
          <a:bodyPr/>
          <a:lstStyle/>
          <a:p>
            <a:r>
              <a:rPr lang="en-US" dirty="0"/>
              <a:t>Click icon to add picture</a:t>
            </a:r>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hasCustomPrompt="1"/>
          </p:nvPr>
        </p:nvSpPr>
        <p:spPr>
          <a:xfrm>
            <a:off x="4660525" y="1624263"/>
            <a:ext cx="7074273" cy="4487775"/>
          </a:xfrm>
        </p:spPr>
        <p:txBody>
          <a:bodyPr>
            <a:normAutofit/>
          </a:bodyPr>
          <a:lstStyle>
            <a:lvl1pPr marL="0" indent="0">
              <a:lnSpc>
                <a:spcPts val="2400"/>
              </a:lnSpc>
              <a:buFont typeface="Arial" panose="020B0604020202020204" pitchFamily="34" charset="0"/>
              <a:buNone/>
              <a:defRPr sz="1800" spc="30" baseline="0">
                <a:solidFill>
                  <a:schemeClr val="tx1">
                    <a:lumMod val="75000"/>
                    <a:lumOff val="25000"/>
                  </a:schemeClr>
                </a:solidFill>
              </a:defRPr>
            </a:lvl1pPr>
            <a:lvl2pPr marL="457200" indent="0">
              <a:lnSpc>
                <a:spcPts val="2400"/>
              </a:lnSpc>
              <a:buFont typeface="Arial" panose="020B0604020202020204" pitchFamily="34" charset="0"/>
              <a:buNone/>
              <a:defRPr sz="1800" spc="30" baseline="0">
                <a:solidFill>
                  <a:schemeClr val="tx1">
                    <a:lumMod val="75000"/>
                    <a:lumOff val="25000"/>
                  </a:schemeClr>
                </a:solidFill>
              </a:defRPr>
            </a:lvl2pPr>
            <a:lvl3pPr marL="914400" indent="0">
              <a:lnSpc>
                <a:spcPts val="2400"/>
              </a:lnSpc>
              <a:buFont typeface="Arial" panose="020B0604020202020204" pitchFamily="34" charset="0"/>
              <a:buNone/>
              <a:defRPr sz="1800" spc="30" baseline="0">
                <a:solidFill>
                  <a:schemeClr val="tx1">
                    <a:lumMod val="75000"/>
                    <a:lumOff val="25000"/>
                  </a:schemeClr>
                </a:solidFill>
              </a:defRPr>
            </a:lvl3pPr>
            <a:lvl4pPr marL="1371600" indent="0">
              <a:lnSpc>
                <a:spcPts val="2400"/>
              </a:lnSpc>
              <a:buFont typeface="Arial" panose="020B0604020202020204" pitchFamily="34" charset="0"/>
              <a:buNone/>
              <a:defRPr sz="1800" spc="30" baseline="0">
                <a:solidFill>
                  <a:schemeClr val="tx1">
                    <a:lumMod val="75000"/>
                    <a:lumOff val="25000"/>
                  </a:schemeClr>
                </a:solidFill>
              </a:defRPr>
            </a:lvl4pPr>
            <a:lvl5pPr marL="1828800" indent="0">
              <a:lnSpc>
                <a:spcPts val="2400"/>
              </a:lnSpc>
              <a:buFont typeface="Arial" panose="020B0604020202020204" pitchFamily="34" charset="0"/>
              <a:buNone/>
              <a:defRPr sz="1800" spc="30" baseline="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B1984A7C-795D-A5F6-A95A-4061B7DC90FB}"/>
              </a:ext>
            </a:extLst>
          </p:cNvPr>
          <p:cNvSpPr>
            <a:spLocks noGrp="1"/>
          </p:cNvSpPr>
          <p:nvPr>
            <p:ph type="title" hasCustomPrompt="1"/>
          </p:nvPr>
        </p:nvSpPr>
        <p:spPr>
          <a:xfrm>
            <a:off x="4660525" y="316210"/>
            <a:ext cx="7074273" cy="898975"/>
          </a:xfrm>
          <a:prstGeom prst="rect">
            <a:avLst/>
          </a:prstGeom>
        </p:spPr>
        <p:txBody>
          <a:bodyPr vert="horz" lIns="91440" tIns="45720" rIns="91440" bIns="45720" rtlCol="0" anchor="b" anchorCtr="0">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548CE242-E13D-025E-C144-17C02599A229}"/>
              </a:ext>
            </a:extLst>
          </p:cNvPr>
          <p:cNvCxnSpPr/>
          <p:nvPr userDrawn="1"/>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65BBA254-544D-0FBD-FC9F-8BA4E4D81665}"/>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4" name="Picture 13">
            <a:extLst>
              <a:ext uri="{FF2B5EF4-FFF2-40B4-BE49-F238E27FC236}">
                <a16:creationId xmlns:a16="http://schemas.microsoft.com/office/drawing/2014/main" id="{892B0203-D266-C122-2FF1-5533817FA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313965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rgbClr val="C9E8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80284"/>
            <a:ext cx="9144000" cy="1199148"/>
          </a:xfrm>
        </p:spPr>
        <p:txBody>
          <a:bodyPr anchor="b">
            <a:normAutofit/>
          </a:bodyPr>
          <a:lstStyle>
            <a:lvl1pPr algn="ctr">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524000" y="5971507"/>
            <a:ext cx="9144000" cy="524794"/>
          </a:xfrm>
        </p:spPr>
        <p:txBody>
          <a:bodyPr>
            <a:normAutofit/>
          </a:bodyPr>
          <a:lstStyle>
            <a:lvl1pPr marL="0" indent="0" algn="ctr">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Slide Number Placeholder 5">
            <a:extLst>
              <a:ext uri="{FF2B5EF4-FFF2-40B4-BE49-F238E27FC236}">
                <a16:creationId xmlns:a16="http://schemas.microsoft.com/office/drawing/2014/main" id="{5759191F-1993-9C98-FFCD-D5491D36D133}"/>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option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57199" y="1467853"/>
            <a:ext cx="11277599" cy="4628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B02DA7A-87A6-8F20-5DE6-D3F1A93469A2}"/>
              </a:ext>
            </a:extLst>
          </p:cNvPr>
          <p:cNvSpPr>
            <a:spLocks noGrp="1"/>
          </p:cNvSpPr>
          <p:nvPr>
            <p:ph type="title"/>
          </p:nvPr>
        </p:nvSpPr>
        <p:spPr>
          <a:xfrm>
            <a:off x="457200" y="381001"/>
            <a:ext cx="11277598"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554CBD91-F571-544B-B40F-E9532F842EF6}"/>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20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optio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57199" y="1467853"/>
            <a:ext cx="3712129" cy="4628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B02DA7A-87A6-8F20-5DE6-D3F1A93469A2}"/>
              </a:ext>
            </a:extLst>
          </p:cNvPr>
          <p:cNvSpPr>
            <a:spLocks noGrp="1"/>
          </p:cNvSpPr>
          <p:nvPr>
            <p:ph type="title"/>
          </p:nvPr>
        </p:nvSpPr>
        <p:spPr>
          <a:xfrm>
            <a:off x="457200" y="381001"/>
            <a:ext cx="4911754"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
        <p:nvSpPr>
          <p:cNvPr id="5" name="Picture Placeholder 9">
            <a:extLst>
              <a:ext uri="{FF2B5EF4-FFF2-40B4-BE49-F238E27FC236}">
                <a16:creationId xmlns:a16="http://schemas.microsoft.com/office/drawing/2014/main" id="{757BA99E-4372-84F1-AD4A-53B7C1DD11F6}"/>
              </a:ext>
            </a:extLst>
          </p:cNvPr>
          <p:cNvSpPr>
            <a:spLocks noGrp="1"/>
          </p:cNvSpPr>
          <p:nvPr>
            <p:ph type="pic" sz="quarter" idx="13"/>
          </p:nvPr>
        </p:nvSpPr>
        <p:spPr>
          <a:xfrm>
            <a:off x="6248399" y="621682"/>
            <a:ext cx="5486400" cy="5595812"/>
          </a:xfrm>
          <a:solidFill>
            <a:srgbClr val="E5F4FF"/>
          </a:solidFill>
        </p:spPr>
        <p:txBody>
          <a:bodyPr/>
          <a:lstStyle/>
          <a:p>
            <a:r>
              <a:rPr lang="en-US"/>
              <a:t>Click icon to add picture</a:t>
            </a:r>
            <a:endParaRPr lang="en-US" dirty="0"/>
          </a:p>
        </p:txBody>
      </p:sp>
      <p:sp>
        <p:nvSpPr>
          <p:cNvPr id="7" name="Picture Placeholder 9">
            <a:extLst>
              <a:ext uri="{FF2B5EF4-FFF2-40B4-BE49-F238E27FC236}">
                <a16:creationId xmlns:a16="http://schemas.microsoft.com/office/drawing/2014/main" id="{CA32B9A6-ADA5-B0B4-3537-6F31285A76F9}"/>
              </a:ext>
            </a:extLst>
          </p:cNvPr>
          <p:cNvSpPr>
            <a:spLocks noGrp="1"/>
          </p:cNvSpPr>
          <p:nvPr>
            <p:ph type="pic" sz="quarter" idx="14"/>
          </p:nvPr>
        </p:nvSpPr>
        <p:spPr>
          <a:xfrm>
            <a:off x="4393583" y="1273262"/>
            <a:ext cx="3001534" cy="4464845"/>
          </a:xfrm>
          <a:solidFill>
            <a:srgbClr val="C9E8FF"/>
          </a:solidFill>
        </p:spPr>
        <p:txBody>
          <a:bodyPr/>
          <a:lstStyle/>
          <a:p>
            <a:r>
              <a:rPr lang="en-US" dirty="0"/>
              <a:t>Click icon to add picture</a:t>
            </a:r>
          </a:p>
        </p:txBody>
      </p:sp>
      <p:cxnSp>
        <p:nvCxnSpPr>
          <p:cNvPr id="8" name="Straight Connector 7">
            <a:extLst>
              <a:ext uri="{FF2B5EF4-FFF2-40B4-BE49-F238E27FC236}">
                <a16:creationId xmlns:a16="http://schemas.microsoft.com/office/drawing/2014/main" id="{9BD5899A-D6CB-31BC-1C71-0B78FE83F2C4}"/>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00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
        <p:nvSpPr>
          <p:cNvPr id="7" name="Content Placeholder 2">
            <a:extLst>
              <a:ext uri="{FF2B5EF4-FFF2-40B4-BE49-F238E27FC236}">
                <a16:creationId xmlns:a16="http://schemas.microsoft.com/office/drawing/2014/main" id="{09AE0D47-9F1D-ED4B-BDB9-A70795B8E707}"/>
              </a:ext>
            </a:extLst>
          </p:cNvPr>
          <p:cNvSpPr>
            <a:spLocks noGrp="1"/>
          </p:cNvSpPr>
          <p:nvPr>
            <p:ph idx="1" hasCustomPrompt="1"/>
          </p:nvPr>
        </p:nvSpPr>
        <p:spPr>
          <a:xfrm>
            <a:off x="457199" y="381001"/>
            <a:ext cx="11277599" cy="571499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478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12191999"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41292" y="4124825"/>
            <a:ext cx="4650708" cy="1460415"/>
          </a:xfrm>
          <a:solidFill>
            <a:schemeClr val="bg1">
              <a:alpha val="80000"/>
            </a:schemeClr>
          </a:solidFill>
        </p:spPr>
        <p:txBody>
          <a:bodyPr lIns="502920" bIns="137160" anchor="ctr" anchorCtr="0">
            <a:normAutofit/>
          </a:bodyPr>
          <a:lstStyle>
            <a:lvl1pPr algn="l">
              <a:defRPr sz="3200">
                <a:solidFill>
                  <a:srgbClr val="0060A9"/>
                </a:solidFill>
              </a:defRPr>
            </a:lvl1pPr>
          </a:lstStyle>
          <a:p>
            <a:r>
              <a:rPr lang="en-US" dirty="0"/>
              <a:t>Click to add title</a:t>
            </a:r>
          </a:p>
        </p:txBody>
      </p:sp>
      <p:pic>
        <p:nvPicPr>
          <p:cNvPr id="6" name="Picture 5">
            <a:extLst>
              <a:ext uri="{FF2B5EF4-FFF2-40B4-BE49-F238E27FC236}">
                <a16:creationId xmlns:a16="http://schemas.microsoft.com/office/drawing/2014/main" id="{C28B71A2-974D-5386-BAB9-71D4D0E9FC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210632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467858"/>
            <a:ext cx="11277600" cy="45459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1" name="Picture 10">
            <a:extLst>
              <a:ext uri="{FF2B5EF4-FFF2-40B4-BE49-F238E27FC236}">
                <a16:creationId xmlns:a16="http://schemas.microsoft.com/office/drawing/2014/main" id="{85113363-2CC8-8D59-6591-18600A3A59A4}"/>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
        <p:nvSpPr>
          <p:cNvPr id="5" name="TextBox 4">
            <a:extLst>
              <a:ext uri="{FF2B5EF4-FFF2-40B4-BE49-F238E27FC236}">
                <a16:creationId xmlns:a16="http://schemas.microsoft.com/office/drawing/2014/main" id="{78881F7C-161F-4482-E320-14B2410E5641}"/>
              </a:ext>
            </a:extLst>
          </p:cNvPr>
          <p:cNvSpPr txBox="1"/>
          <p:nvPr userDrawn="1">
            <p:extLst>
              <p:ext uri="{1162E1C5-73C7-4A58-AE30-91384D911F3F}">
                <p184:classification xmlns:p184="http://schemas.microsoft.com/office/powerpoint/2018/4/main" val="ftr"/>
              </p:ext>
            </p:extLst>
          </p:nvPr>
        </p:nvSpPr>
        <p:spPr>
          <a:xfrm>
            <a:off x="5973763" y="6703060"/>
            <a:ext cx="261937" cy="91440"/>
          </a:xfrm>
          <a:prstGeom prst="rect">
            <a:avLst/>
          </a:prstGeom>
        </p:spPr>
        <p:txBody>
          <a:bodyPr horzOverflow="overflow" lIns="0" tIns="0" rIns="0" bIns="0">
            <a:spAutoFit/>
          </a:bodyPr>
          <a:lstStyle/>
          <a:p>
            <a:pPr algn="l"/>
            <a:r>
              <a:rPr lang="en-GB" sz="600">
                <a:solidFill>
                  <a:srgbClr val="626469"/>
                </a:solidFill>
                <a:latin typeface="Calibri" panose="020F0502020204030204" pitchFamily="34" charset="0"/>
                <a:ea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4" r:id="rId3"/>
    <p:sldLayoutId id="2147483665" r:id="rId4"/>
    <p:sldLayoutId id="2147483670" r:id="rId5"/>
    <p:sldLayoutId id="2147483672" r:id="rId6"/>
    <p:sldLayoutId id="2147483679" r:id="rId7"/>
    <p:sldLayoutId id="2147483682" r:id="rId8"/>
    <p:sldLayoutId id="2147483675" r:id="rId9"/>
    <p:sldLayoutId id="2147483654" r:id="rId10"/>
    <p:sldLayoutId id="2147483667" r:id="rId11"/>
    <p:sldLayoutId id="2147483680" r:id="rId12"/>
    <p:sldLayoutId id="2147483681" r:id="rId13"/>
    <p:sldLayoutId id="2147483668" r:id="rId14"/>
    <p:sldLayoutId id="2147483662" r:id="rId15"/>
    <p:sldLayoutId id="2147483677" r:id="rId16"/>
    <p:sldLayoutId id="2147483683" r:id="rId17"/>
  </p:sldLayoutIdLst>
  <p:hf hdr="0"/>
  <p:txStyles>
    <p:titleStyle>
      <a:lvl1pPr algn="l" defTabSz="914400" rtl="0" eaLnBrk="1" latinLnBrk="0" hangingPunct="1">
        <a:lnSpc>
          <a:spcPct val="90000"/>
        </a:lnSpc>
        <a:spcBef>
          <a:spcPct val="0"/>
        </a:spcBef>
        <a:buNone/>
        <a:defRPr sz="3200" kern="1200" spc="30" baseline="0">
          <a:solidFill>
            <a:srgbClr val="0060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547EBF"/>
          </p15:clr>
        </p15:guide>
        <p15:guide id="4" orient="horz" pos="240" userDrawn="1">
          <p15:clr>
            <a:srgbClr val="547EBF"/>
          </p15:clr>
        </p15:guide>
        <p15:guide id="5" pos="7392"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redmine.ucaiug.org/projects/wg13-issues/activity?from=2023-11-27" TargetMode="External"/><Relationship Id="rId2" Type="http://schemas.openxmlformats.org/officeDocument/2006/relationships/hyperlink" Target="https://redmine.ucaiug.org/users/62" TargetMode="External"/><Relationship Id="rId1" Type="http://schemas.openxmlformats.org/officeDocument/2006/relationships/slideLayout" Target="../slideLayouts/slideLayout6.xml"/><Relationship Id="rId4" Type="http://schemas.openxmlformats.org/officeDocument/2006/relationships/hyperlink" Target="https://redmine.ucaiug.org/projects/wg13-issues/activity?from=2024-09-1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grass&#10;&#10;Description automatically generated">
            <a:extLst>
              <a:ext uri="{FF2B5EF4-FFF2-40B4-BE49-F238E27FC236}">
                <a16:creationId xmlns:a16="http://schemas.microsoft.com/office/drawing/2014/main" id="{E35C999F-07E6-4CE0-6CCA-B749AF88FB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53" r="23453"/>
          <a:stretch>
            <a:fillRect/>
          </a:stretch>
        </p:blipFill>
        <p:spPr>
          <a:xfrm>
            <a:off x="0" y="0"/>
            <a:ext cx="8963025" cy="6858000"/>
          </a:xfrm>
        </p:spPr>
      </p:pic>
      <p:sp>
        <p:nvSpPr>
          <p:cNvPr id="3" name="Title 2">
            <a:extLst>
              <a:ext uri="{FF2B5EF4-FFF2-40B4-BE49-F238E27FC236}">
                <a16:creationId xmlns:a16="http://schemas.microsoft.com/office/drawing/2014/main" id="{6C7915EE-6F9B-0F8B-0896-18955B81B856}"/>
              </a:ext>
            </a:extLst>
          </p:cNvPr>
          <p:cNvSpPr>
            <a:spLocks noGrp="1"/>
          </p:cNvSpPr>
          <p:nvPr>
            <p:ph type="ctrTitle"/>
          </p:nvPr>
        </p:nvSpPr>
        <p:spPr>
          <a:solidFill>
            <a:schemeClr val="bg1">
              <a:alpha val="90000"/>
            </a:schemeClr>
          </a:solidFill>
        </p:spPr>
        <p:txBody>
          <a:bodyPr/>
          <a:lstStyle/>
          <a:p>
            <a:r>
              <a:rPr lang="en-GB" dirty="0"/>
              <a:t>CIM Measurement Modelling Issues</a:t>
            </a:r>
          </a:p>
        </p:txBody>
      </p:sp>
      <p:sp>
        <p:nvSpPr>
          <p:cNvPr id="4" name="Subtitle 3">
            <a:extLst>
              <a:ext uri="{FF2B5EF4-FFF2-40B4-BE49-F238E27FC236}">
                <a16:creationId xmlns:a16="http://schemas.microsoft.com/office/drawing/2014/main" id="{3B3AEAF7-D507-5C7F-8333-8558997A7626}"/>
              </a:ext>
            </a:extLst>
          </p:cNvPr>
          <p:cNvSpPr>
            <a:spLocks noGrp="1"/>
          </p:cNvSpPr>
          <p:nvPr>
            <p:ph type="subTitle" idx="1"/>
          </p:nvPr>
        </p:nvSpPr>
        <p:spPr>
          <a:solidFill>
            <a:schemeClr val="bg1">
              <a:alpha val="90000"/>
            </a:schemeClr>
          </a:solidFill>
        </p:spPr>
        <p:txBody>
          <a:bodyPr/>
          <a:lstStyle/>
          <a:p>
            <a:r>
              <a:rPr lang="en-US" dirty="0"/>
              <a:t>Tom Berry</a:t>
            </a:r>
          </a:p>
          <a:p>
            <a:r>
              <a:rPr lang="en-US" dirty="0"/>
              <a:t>5 June 2025</a:t>
            </a:r>
          </a:p>
          <a:p>
            <a:endParaRPr lang="en-GB" dirty="0"/>
          </a:p>
        </p:txBody>
      </p:sp>
    </p:spTree>
    <p:extLst>
      <p:ext uri="{BB962C8B-B14F-4D97-AF65-F5344CB8AC3E}">
        <p14:creationId xmlns:p14="http://schemas.microsoft.com/office/powerpoint/2010/main" val="263207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F604CF-2AE1-BD98-CD2D-05D2E77A4FA0}"/>
              </a:ext>
            </a:extLst>
          </p:cNvPr>
          <p:cNvSpPr>
            <a:spLocks noGrp="1"/>
          </p:cNvSpPr>
          <p:nvPr>
            <p:ph idx="1"/>
          </p:nvPr>
        </p:nvSpPr>
        <p:spPr>
          <a:xfrm>
            <a:off x="457199" y="1467853"/>
            <a:ext cx="3246121" cy="4628147"/>
          </a:xfrm>
        </p:spPr>
        <p:txBody>
          <a:bodyPr/>
          <a:lstStyle/>
          <a:p>
            <a:pPr marL="0" indent="0">
              <a:buNone/>
            </a:pPr>
            <a:r>
              <a:rPr lang="en-GB" dirty="0"/>
              <a:t>Issues:</a:t>
            </a:r>
          </a:p>
          <a:p>
            <a:pPr marL="0" indent="0">
              <a:buNone/>
            </a:pPr>
            <a:r>
              <a:rPr lang="en-GB" b="1" dirty="0" err="1"/>
              <a:t>measurementTypes</a:t>
            </a:r>
            <a:r>
              <a:rPr lang="en-GB" dirty="0"/>
              <a:t> – what are valid values?</a:t>
            </a:r>
          </a:p>
          <a:p>
            <a:pPr marL="0" indent="0">
              <a:buNone/>
            </a:pPr>
            <a:endParaRPr lang="en-GB" dirty="0"/>
          </a:p>
          <a:p>
            <a:pPr marL="0" indent="0">
              <a:buNone/>
            </a:pPr>
            <a:r>
              <a:rPr lang="en-GB" dirty="0"/>
              <a:t>Consistency checks:</a:t>
            </a:r>
          </a:p>
          <a:p>
            <a:pPr marL="0" indent="0">
              <a:buNone/>
            </a:pPr>
            <a:r>
              <a:rPr lang="en-GB" dirty="0"/>
              <a:t>phases, units, MeasurementType</a:t>
            </a:r>
          </a:p>
          <a:p>
            <a:pPr marL="0" indent="0">
              <a:buNone/>
            </a:pPr>
            <a:endParaRPr lang="en-GB" dirty="0"/>
          </a:p>
          <a:p>
            <a:pPr marL="0" indent="0">
              <a:buNone/>
            </a:pPr>
            <a:r>
              <a:rPr lang="en-GB" dirty="0"/>
              <a:t>Phases mainly useful in unbalance systems</a:t>
            </a:r>
          </a:p>
          <a:p>
            <a:pPr marL="0" indent="0">
              <a:buNone/>
            </a:pPr>
            <a:r>
              <a:rPr lang="en-GB" dirty="0"/>
              <a:t>But other options are possible</a:t>
            </a:r>
          </a:p>
          <a:p>
            <a:pPr marL="0" indent="0">
              <a:buNone/>
            </a:pPr>
            <a:endParaRPr lang="en-GB" dirty="0"/>
          </a:p>
          <a:p>
            <a:endParaRPr lang="en-GB" dirty="0"/>
          </a:p>
          <a:p>
            <a:endParaRPr lang="en-GB" dirty="0"/>
          </a:p>
        </p:txBody>
      </p:sp>
      <p:sp>
        <p:nvSpPr>
          <p:cNvPr id="3" name="Title 2">
            <a:extLst>
              <a:ext uri="{FF2B5EF4-FFF2-40B4-BE49-F238E27FC236}">
                <a16:creationId xmlns:a16="http://schemas.microsoft.com/office/drawing/2014/main" id="{C338770A-C43C-6455-3C8D-CA03EC1DCDE9}"/>
              </a:ext>
            </a:extLst>
          </p:cNvPr>
          <p:cNvSpPr>
            <a:spLocks noGrp="1"/>
          </p:cNvSpPr>
          <p:nvPr>
            <p:ph type="title"/>
          </p:nvPr>
        </p:nvSpPr>
        <p:spPr/>
        <p:txBody>
          <a:bodyPr/>
          <a:lstStyle/>
          <a:p>
            <a:r>
              <a:rPr lang="en-US" dirty="0"/>
              <a:t>MeasurementType</a:t>
            </a:r>
            <a:endParaRPr lang="en-GB" dirty="0"/>
          </a:p>
        </p:txBody>
      </p:sp>
      <p:sp>
        <p:nvSpPr>
          <p:cNvPr id="4" name="Slide Number Placeholder 3">
            <a:extLst>
              <a:ext uri="{FF2B5EF4-FFF2-40B4-BE49-F238E27FC236}">
                <a16:creationId xmlns:a16="http://schemas.microsoft.com/office/drawing/2014/main" id="{96D70313-5B49-1522-A33D-F53843C54479}"/>
              </a:ext>
            </a:extLst>
          </p:cNvPr>
          <p:cNvSpPr>
            <a:spLocks noGrp="1"/>
          </p:cNvSpPr>
          <p:nvPr>
            <p:ph type="sldNum" sz="quarter" idx="4"/>
          </p:nvPr>
        </p:nvSpPr>
        <p:spPr/>
        <p:txBody>
          <a:bodyPr/>
          <a:lstStyle/>
          <a:p>
            <a:fld id="{294A09A9-5501-47C1-A89A-A340965A2BE2}" type="slidenum">
              <a:rPr lang="en-US" smtClean="0"/>
              <a:pPr/>
              <a:t>10</a:t>
            </a:fld>
            <a:endParaRPr lang="en-US" dirty="0"/>
          </a:p>
        </p:txBody>
      </p:sp>
      <p:pic>
        <p:nvPicPr>
          <p:cNvPr id="7" name="Picture 6">
            <a:extLst>
              <a:ext uri="{FF2B5EF4-FFF2-40B4-BE49-F238E27FC236}">
                <a16:creationId xmlns:a16="http://schemas.microsoft.com/office/drawing/2014/main" id="{4E2E98DB-AD4C-2994-DE32-3964DA598512}"/>
              </a:ext>
            </a:extLst>
          </p:cNvPr>
          <p:cNvPicPr>
            <a:picLocks noChangeAspect="1"/>
          </p:cNvPicPr>
          <p:nvPr/>
        </p:nvPicPr>
        <p:blipFill>
          <a:blip r:embed="rId2"/>
          <a:stretch>
            <a:fillRect/>
          </a:stretch>
        </p:blipFill>
        <p:spPr>
          <a:xfrm>
            <a:off x="4151032" y="616038"/>
            <a:ext cx="7938360" cy="5625924"/>
          </a:xfrm>
          <a:prstGeom prst="rect">
            <a:avLst/>
          </a:prstGeom>
        </p:spPr>
      </p:pic>
    </p:spTree>
    <p:extLst>
      <p:ext uri="{BB962C8B-B14F-4D97-AF65-F5344CB8AC3E}">
        <p14:creationId xmlns:p14="http://schemas.microsoft.com/office/powerpoint/2010/main" val="190708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4EB8E66-CB1F-BA26-F660-7A68FB92D3AA}"/>
              </a:ext>
            </a:extLst>
          </p:cNvPr>
          <p:cNvGraphicFramePr>
            <a:graphicFrameLocks noGrp="1"/>
          </p:cNvGraphicFramePr>
          <p:nvPr>
            <p:ph idx="1"/>
            <p:extLst>
              <p:ext uri="{D42A27DB-BD31-4B8C-83A1-F6EECF244321}">
                <p14:modId xmlns:p14="http://schemas.microsoft.com/office/powerpoint/2010/main" val="2314083759"/>
              </p:ext>
            </p:extLst>
          </p:nvPr>
        </p:nvGraphicFramePr>
        <p:xfrm>
          <a:off x="4594859" y="945588"/>
          <a:ext cx="7597141" cy="5890948"/>
        </p:xfrm>
        <a:graphic>
          <a:graphicData uri="http://schemas.openxmlformats.org/drawingml/2006/table">
            <a:tbl>
              <a:tblPr firstRow="1" firstCol="1" bandRow="1">
                <a:tableStyleId>{5C22544A-7EE6-4342-B048-85BDC9FD1C3A}</a:tableStyleId>
              </a:tblPr>
              <a:tblGrid>
                <a:gridCol w="2537460">
                  <a:extLst>
                    <a:ext uri="{9D8B030D-6E8A-4147-A177-3AD203B41FA5}">
                      <a16:colId xmlns:a16="http://schemas.microsoft.com/office/drawing/2014/main" val="4047701161"/>
                    </a:ext>
                  </a:extLst>
                </a:gridCol>
                <a:gridCol w="1364405">
                  <a:extLst>
                    <a:ext uri="{9D8B030D-6E8A-4147-A177-3AD203B41FA5}">
                      <a16:colId xmlns:a16="http://schemas.microsoft.com/office/drawing/2014/main" val="2102124446"/>
                    </a:ext>
                  </a:extLst>
                </a:gridCol>
                <a:gridCol w="3695276">
                  <a:extLst>
                    <a:ext uri="{9D8B030D-6E8A-4147-A177-3AD203B41FA5}">
                      <a16:colId xmlns:a16="http://schemas.microsoft.com/office/drawing/2014/main" val="2497405011"/>
                    </a:ext>
                  </a:extLst>
                </a:gridCol>
              </a:tblGrid>
              <a:tr h="339238">
                <a:tc>
                  <a:txBody>
                    <a:bodyPr/>
                    <a:lstStyle/>
                    <a:p>
                      <a:pPr algn="ctr">
                        <a:lnSpc>
                          <a:spcPct val="107000"/>
                        </a:lnSpc>
                        <a:spcBef>
                          <a:spcPts val="300"/>
                        </a:spcBef>
                        <a:spcAft>
                          <a:spcPts val="300"/>
                        </a:spcAft>
                      </a:pPr>
                      <a:r>
                        <a:rPr lang="en-GB" sz="1050" spc="40">
                          <a:effectLst/>
                        </a:rPr>
                        <a:t>measurementType</a:t>
                      </a:r>
                      <a:endParaRPr lang="en-GB" sz="1050" b="1"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GB" sz="1050" spc="40">
                          <a:effectLst/>
                        </a:rPr>
                        <a:t>61850 Name</a:t>
                      </a:r>
                      <a:endParaRPr lang="en-GB" sz="1050" b="1"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GB" sz="1050" spc="40">
                          <a:effectLst/>
                        </a:rPr>
                        <a:t>description </a:t>
                      </a:r>
                      <a:endParaRPr lang="en-GB" sz="1050" b="1"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5417803"/>
                  </a:ext>
                </a:extLst>
              </a:tr>
              <a:tr h="163235">
                <a:tc>
                  <a:txBody>
                    <a:bodyPr/>
                    <a:lstStyle/>
                    <a:p>
                      <a:pPr>
                        <a:lnSpc>
                          <a:spcPct val="107000"/>
                        </a:lnSpc>
                        <a:spcBef>
                          <a:spcPts val="300"/>
                        </a:spcBef>
                        <a:spcAft>
                          <a:spcPts val="300"/>
                        </a:spcAft>
                      </a:pPr>
                      <a:r>
                        <a:rPr lang="en-GB" sz="1050" spc="40">
                          <a:effectLst/>
                        </a:rPr>
                        <a:t>Current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Amp</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Current (rms) of a non-three phase circuit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3789763"/>
                  </a:ext>
                </a:extLst>
              </a:tr>
              <a:tr h="163235">
                <a:tc>
                  <a:txBody>
                    <a:bodyPr/>
                    <a:lstStyle/>
                    <a:p>
                      <a:pPr>
                        <a:lnSpc>
                          <a:spcPct val="107000"/>
                        </a:lnSpc>
                        <a:spcBef>
                          <a:spcPts val="300"/>
                        </a:spcBef>
                        <a:spcAft>
                          <a:spcPts val="300"/>
                        </a:spcAft>
                      </a:pPr>
                      <a:r>
                        <a:rPr lang="en-GB" sz="1050" spc="40">
                          <a:effectLst/>
                        </a:rPr>
                        <a:t>ThreePhaseCurrent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AvAmps</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Total current (rms) in a three phase circuit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857725"/>
                  </a:ext>
                </a:extLst>
              </a:tr>
              <a:tr h="163235">
                <a:tc>
                  <a:txBody>
                    <a:bodyPr/>
                    <a:lstStyle/>
                    <a:p>
                      <a:pPr>
                        <a:lnSpc>
                          <a:spcPct val="107000"/>
                        </a:lnSpc>
                        <a:spcBef>
                          <a:spcPts val="300"/>
                        </a:spcBef>
                        <a:spcAft>
                          <a:spcPts val="300"/>
                        </a:spcAft>
                      </a:pPr>
                      <a:r>
                        <a:rPr lang="en-GB" sz="1050" spc="40">
                          <a:effectLst/>
                        </a:rPr>
                        <a:t>PhaseCurrent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Measured phase current.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4626842"/>
                  </a:ext>
                </a:extLst>
              </a:tr>
              <a:tr h="163235">
                <a:tc>
                  <a:txBody>
                    <a:bodyPr/>
                    <a:lstStyle/>
                    <a:p>
                      <a:pPr>
                        <a:lnSpc>
                          <a:spcPct val="107000"/>
                        </a:lnSpc>
                        <a:spcBef>
                          <a:spcPts val="300"/>
                        </a:spcBef>
                        <a:spcAft>
                          <a:spcPts val="300"/>
                        </a:spcAft>
                      </a:pPr>
                      <a:r>
                        <a:rPr lang="en-GB" sz="1050" spc="40">
                          <a:effectLst/>
                        </a:rPr>
                        <a:t>Frequency</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Hz</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Frequency</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984396"/>
                  </a:ext>
                </a:extLst>
              </a:tr>
              <a:tr h="144104">
                <a:tc>
                  <a:txBody>
                    <a:bodyPr/>
                    <a:lstStyle/>
                    <a:p>
                      <a:pPr>
                        <a:lnSpc>
                          <a:spcPct val="107000"/>
                        </a:lnSpc>
                        <a:spcBef>
                          <a:spcPts val="300"/>
                        </a:spcBef>
                        <a:spcAft>
                          <a:spcPts val="300"/>
                        </a:spcAft>
                      </a:pPr>
                      <a:r>
                        <a:rPr lang="en-GB" sz="1050" spc="40">
                          <a:effectLst/>
                        </a:rPr>
                        <a:t>PowerFactor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PwrFact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Power factor not allocated to a phase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2172652"/>
                  </a:ext>
                </a:extLst>
              </a:tr>
              <a:tr h="268967">
                <a:tc>
                  <a:txBody>
                    <a:bodyPr/>
                    <a:lstStyle/>
                    <a:p>
                      <a:pPr>
                        <a:lnSpc>
                          <a:spcPct val="107000"/>
                        </a:lnSpc>
                        <a:spcBef>
                          <a:spcPts val="300"/>
                        </a:spcBef>
                        <a:spcAft>
                          <a:spcPts val="300"/>
                        </a:spcAft>
                      </a:pPr>
                      <a:r>
                        <a:rPr lang="en-GB" sz="1050" spc="40">
                          <a:effectLst/>
                        </a:rPr>
                        <a:t>ThreePhasePowerFactor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TotPF</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Average power factor in a three phase circuit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221200"/>
                  </a:ext>
                </a:extLst>
              </a:tr>
              <a:tr h="339238">
                <a:tc>
                  <a:txBody>
                    <a:bodyPr/>
                    <a:lstStyle/>
                    <a:p>
                      <a:pPr>
                        <a:lnSpc>
                          <a:spcPct val="107000"/>
                        </a:lnSpc>
                        <a:spcBef>
                          <a:spcPts val="300"/>
                        </a:spcBef>
                        <a:spcAft>
                          <a:spcPts val="300"/>
                        </a:spcAft>
                      </a:pPr>
                      <a:r>
                        <a:rPr lang="en-GB" sz="1050" spc="40">
                          <a:effectLst/>
                        </a:rPr>
                        <a:t>ThreePhaseApparentPower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TotVA</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dirty="0">
                          <a:effectLst/>
                        </a:rPr>
                        <a:t>Total apparent power in a three phase circuit</a:t>
                      </a:r>
                      <a:endParaRPr lang="en-GB" sz="105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5810295"/>
                  </a:ext>
                </a:extLst>
              </a:tr>
              <a:tr h="399515">
                <a:tc>
                  <a:txBody>
                    <a:bodyPr/>
                    <a:lstStyle/>
                    <a:p>
                      <a:pPr>
                        <a:lnSpc>
                          <a:spcPct val="107000"/>
                        </a:lnSpc>
                        <a:spcBef>
                          <a:spcPts val="300"/>
                        </a:spcBef>
                        <a:spcAft>
                          <a:spcPts val="300"/>
                        </a:spcAft>
                      </a:pPr>
                      <a:r>
                        <a:rPr lang="en-GB" sz="1050" spc="40">
                          <a:effectLst/>
                        </a:rPr>
                        <a:t>ThreePhaseReactivePower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TotVAr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Total reactive power in a three phase circuit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6843524"/>
                  </a:ext>
                </a:extLst>
              </a:tr>
              <a:tr h="163235">
                <a:tc>
                  <a:txBody>
                    <a:bodyPr/>
                    <a:lstStyle/>
                    <a:p>
                      <a:pPr>
                        <a:lnSpc>
                          <a:spcPct val="107000"/>
                        </a:lnSpc>
                        <a:spcBef>
                          <a:spcPts val="300"/>
                        </a:spcBef>
                        <a:spcAft>
                          <a:spcPts val="300"/>
                        </a:spcAft>
                      </a:pPr>
                      <a:r>
                        <a:rPr lang="en-GB" sz="1050" spc="40">
                          <a:effectLst/>
                        </a:rPr>
                        <a:t>ThreePhaseActivePower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TotW</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Total real power in a three phase circuit.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5772774"/>
                  </a:ext>
                </a:extLst>
              </a:tr>
              <a:tr h="163235">
                <a:tc>
                  <a:txBody>
                    <a:bodyPr/>
                    <a:lstStyle/>
                    <a:p>
                      <a:pPr>
                        <a:lnSpc>
                          <a:spcPct val="107000"/>
                        </a:lnSpc>
                        <a:spcBef>
                          <a:spcPts val="300"/>
                        </a:spcBef>
                        <a:spcAft>
                          <a:spcPts val="300"/>
                        </a:spcAft>
                      </a:pPr>
                      <a:r>
                        <a:rPr lang="en-GB" sz="1050" spc="40">
                          <a:effectLst/>
                        </a:rPr>
                        <a:t>ApparentPower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VolAmp</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Apparent power in a non-three phase circuit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9702173"/>
                  </a:ext>
                </a:extLst>
              </a:tr>
              <a:tr h="163235">
                <a:tc>
                  <a:txBody>
                    <a:bodyPr/>
                    <a:lstStyle/>
                    <a:p>
                      <a:pPr>
                        <a:lnSpc>
                          <a:spcPct val="107000"/>
                        </a:lnSpc>
                        <a:spcBef>
                          <a:spcPts val="300"/>
                        </a:spcBef>
                        <a:spcAft>
                          <a:spcPts val="300"/>
                        </a:spcAft>
                      </a:pPr>
                      <a:r>
                        <a:rPr lang="en-GB" sz="1050" spc="40">
                          <a:effectLst/>
                        </a:rPr>
                        <a:t>ReactivePower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VolAmpr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Reactive power in a non-three phase circuit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44844"/>
                  </a:ext>
                </a:extLst>
              </a:tr>
              <a:tr h="163235">
                <a:tc>
                  <a:txBody>
                    <a:bodyPr/>
                    <a:lstStyle/>
                    <a:p>
                      <a:pPr>
                        <a:lnSpc>
                          <a:spcPct val="107000"/>
                        </a:lnSpc>
                        <a:spcBef>
                          <a:spcPts val="300"/>
                        </a:spcBef>
                        <a:spcAft>
                          <a:spcPts val="300"/>
                        </a:spcAft>
                      </a:pPr>
                      <a:r>
                        <a:rPr lang="en-GB" sz="1050" spc="40">
                          <a:effectLst/>
                        </a:rPr>
                        <a:t>Voltage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Vol</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Voltage (rms) not allocated to a phase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936473"/>
                  </a:ext>
                </a:extLst>
              </a:tr>
              <a:tr h="163235">
                <a:tc>
                  <a:txBody>
                    <a:bodyPr/>
                    <a:lstStyle/>
                    <a:p>
                      <a:pPr>
                        <a:lnSpc>
                          <a:spcPct val="107000"/>
                        </a:lnSpc>
                        <a:spcBef>
                          <a:spcPts val="300"/>
                        </a:spcBef>
                        <a:spcAft>
                          <a:spcPts val="300"/>
                        </a:spcAft>
                      </a:pPr>
                      <a:r>
                        <a:rPr lang="en-GB" sz="1050" spc="40">
                          <a:effectLst/>
                        </a:rPr>
                        <a:t>ActivePower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Watt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Real power in a non-three phase circuit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3264034"/>
                  </a:ext>
                </a:extLst>
              </a:tr>
              <a:tr h="163235">
                <a:tc>
                  <a:txBody>
                    <a:bodyPr/>
                    <a:lstStyle/>
                    <a:p>
                      <a:pPr>
                        <a:lnSpc>
                          <a:spcPct val="107000"/>
                        </a:lnSpc>
                        <a:spcBef>
                          <a:spcPts val="300"/>
                        </a:spcBef>
                        <a:spcAft>
                          <a:spcPts val="300"/>
                        </a:spcAft>
                      </a:pPr>
                      <a:r>
                        <a:rPr lang="en-GB" sz="1050" spc="40">
                          <a:effectLst/>
                        </a:rPr>
                        <a:t>Pressure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Pres</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Pressure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3924308"/>
                  </a:ext>
                </a:extLst>
              </a:tr>
              <a:tr h="163235">
                <a:tc>
                  <a:txBody>
                    <a:bodyPr/>
                    <a:lstStyle/>
                    <a:p>
                      <a:pPr>
                        <a:lnSpc>
                          <a:spcPct val="107000"/>
                        </a:lnSpc>
                        <a:spcBef>
                          <a:spcPts val="300"/>
                        </a:spcBef>
                        <a:spcAft>
                          <a:spcPts val="300"/>
                        </a:spcAft>
                      </a:pPr>
                      <a:r>
                        <a:rPr lang="en-GB" sz="1050" spc="40">
                          <a:effectLst/>
                        </a:rPr>
                        <a:t>Temperature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Tmp</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Temperature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564325"/>
                  </a:ext>
                </a:extLst>
              </a:tr>
              <a:tr h="163235">
                <a:tc>
                  <a:txBody>
                    <a:bodyPr/>
                    <a:lstStyle/>
                    <a:p>
                      <a:pPr>
                        <a:lnSpc>
                          <a:spcPct val="107000"/>
                        </a:lnSpc>
                        <a:spcBef>
                          <a:spcPts val="300"/>
                        </a:spcBef>
                        <a:spcAft>
                          <a:spcPts val="300"/>
                        </a:spcAft>
                      </a:pPr>
                      <a:r>
                        <a:rPr lang="en-GB" sz="1050" spc="40" dirty="0">
                          <a:effectLst/>
                        </a:rPr>
                        <a:t>Angle</a:t>
                      </a:r>
                      <a:endParaRPr lang="en-GB" sz="105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Ang</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Angle between voltage and current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2777647"/>
                  </a:ext>
                </a:extLst>
              </a:tr>
              <a:tr h="163235">
                <a:tc>
                  <a:txBody>
                    <a:bodyPr/>
                    <a:lstStyle/>
                    <a:p>
                      <a:pPr>
                        <a:lnSpc>
                          <a:spcPct val="107000"/>
                        </a:lnSpc>
                        <a:spcBef>
                          <a:spcPts val="300"/>
                        </a:spcBef>
                        <a:spcAft>
                          <a:spcPts val="300"/>
                        </a:spcAft>
                      </a:pPr>
                      <a:r>
                        <a:rPr lang="en-GB" sz="1050" spc="40">
                          <a:effectLst/>
                        </a:rPr>
                        <a:t>ApparentEnergy</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TotVAh</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Apparent energy</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63395"/>
                  </a:ext>
                </a:extLst>
              </a:tr>
              <a:tr h="163235">
                <a:tc>
                  <a:txBody>
                    <a:bodyPr/>
                    <a:lstStyle/>
                    <a:p>
                      <a:pPr>
                        <a:lnSpc>
                          <a:spcPct val="107000"/>
                        </a:lnSpc>
                        <a:spcBef>
                          <a:spcPts val="300"/>
                        </a:spcBef>
                        <a:spcAft>
                          <a:spcPts val="300"/>
                        </a:spcAft>
                      </a:pPr>
                      <a:r>
                        <a:rPr lang="en-GB" sz="1050" spc="40">
                          <a:effectLst/>
                        </a:rPr>
                        <a:t>ReactiveEnergy</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TotVArh</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Reactive energy</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5121446"/>
                  </a:ext>
                </a:extLst>
              </a:tr>
              <a:tr h="163235">
                <a:tc>
                  <a:txBody>
                    <a:bodyPr/>
                    <a:lstStyle/>
                    <a:p>
                      <a:pPr>
                        <a:lnSpc>
                          <a:spcPct val="107000"/>
                        </a:lnSpc>
                        <a:spcBef>
                          <a:spcPts val="300"/>
                        </a:spcBef>
                        <a:spcAft>
                          <a:spcPts val="300"/>
                        </a:spcAft>
                      </a:pPr>
                      <a:r>
                        <a:rPr lang="en-GB" sz="1050" spc="40">
                          <a:effectLst/>
                        </a:rPr>
                        <a:t>ActiveEnergy</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TotWh</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Real energy</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107577"/>
                  </a:ext>
                </a:extLst>
              </a:tr>
              <a:tr h="163235">
                <a:tc>
                  <a:txBody>
                    <a:bodyPr/>
                    <a:lstStyle/>
                    <a:p>
                      <a:pPr>
                        <a:lnSpc>
                          <a:spcPct val="107000"/>
                        </a:lnSpc>
                        <a:spcBef>
                          <a:spcPts val="300"/>
                        </a:spcBef>
                        <a:spcAft>
                          <a:spcPts val="300"/>
                        </a:spcAft>
                      </a:pPr>
                      <a:r>
                        <a:rPr lang="en-GB" sz="1050" spc="40">
                          <a:effectLst/>
                        </a:rPr>
                        <a:t>Automatic</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Auto</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Automatic operation (not manual)</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7921672"/>
                  </a:ext>
                </a:extLst>
              </a:tr>
              <a:tr h="163235">
                <a:tc>
                  <a:txBody>
                    <a:bodyPr/>
                    <a:lstStyle/>
                    <a:p>
                      <a:pPr>
                        <a:lnSpc>
                          <a:spcPct val="107000"/>
                        </a:lnSpc>
                        <a:spcBef>
                          <a:spcPts val="300"/>
                        </a:spcBef>
                        <a:spcAft>
                          <a:spcPts val="300"/>
                        </a:spcAft>
                      </a:pPr>
                      <a:r>
                        <a:rPr lang="en-GB" sz="1050" spc="40">
                          <a:effectLst/>
                        </a:rPr>
                        <a:t>LocalOperation</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Loc</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Local operation (not remote)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198440"/>
                  </a:ext>
                </a:extLst>
              </a:tr>
              <a:tr h="442064">
                <a:tc>
                  <a:txBody>
                    <a:bodyPr/>
                    <a:lstStyle/>
                    <a:p>
                      <a:pPr>
                        <a:lnSpc>
                          <a:spcPct val="107000"/>
                        </a:lnSpc>
                        <a:spcBef>
                          <a:spcPts val="300"/>
                        </a:spcBef>
                        <a:spcAft>
                          <a:spcPts val="300"/>
                        </a:spcAft>
                      </a:pPr>
                      <a:r>
                        <a:rPr lang="en-GB" sz="1050" spc="40">
                          <a:effectLst/>
                        </a:rPr>
                        <a:t>SwitchPosition</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dirty="0">
                          <a:effectLst/>
                        </a:rPr>
                        <a:t>Pos</a:t>
                      </a:r>
                      <a:endParaRPr lang="en-GB" sz="105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Switch position</a:t>
                      </a:r>
                    </a:p>
                    <a:p>
                      <a:pPr>
                        <a:lnSpc>
                          <a:spcPct val="107000"/>
                        </a:lnSpc>
                        <a:spcBef>
                          <a:spcPts val="300"/>
                        </a:spcBef>
                        <a:spcAft>
                          <a:spcPts val="300"/>
                        </a:spcAft>
                      </a:pPr>
                      <a:r>
                        <a:rPr lang="en-GB" sz="1050" spc="40">
                          <a:effectLst/>
                        </a:rPr>
                        <a:t>[2bits= intermediate,open,closed,ignore]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9088687"/>
                  </a:ext>
                </a:extLst>
              </a:tr>
              <a:tr h="163235">
                <a:tc>
                  <a:txBody>
                    <a:bodyPr/>
                    <a:lstStyle/>
                    <a:p>
                      <a:pPr>
                        <a:lnSpc>
                          <a:spcPct val="107000"/>
                        </a:lnSpc>
                        <a:spcBef>
                          <a:spcPts val="300"/>
                        </a:spcBef>
                        <a:spcAft>
                          <a:spcPts val="300"/>
                        </a:spcAft>
                      </a:pPr>
                      <a:r>
                        <a:rPr lang="en-GB" sz="1050" spc="40">
                          <a:effectLst/>
                        </a:rPr>
                        <a:t>TapPosition</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dirty="0">
                          <a:effectLst/>
                        </a:rPr>
                        <a:t>TapPos</a:t>
                      </a:r>
                      <a:endParaRPr lang="en-GB" sz="105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Tap position of power transformer or phaseshifter</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139253"/>
                  </a:ext>
                </a:extLst>
              </a:tr>
              <a:tr h="163235">
                <a:tc>
                  <a:txBody>
                    <a:bodyPr/>
                    <a:lstStyle/>
                    <a:p>
                      <a:pPr>
                        <a:lnSpc>
                          <a:spcPct val="107000"/>
                        </a:lnSpc>
                        <a:spcBef>
                          <a:spcPts val="300"/>
                        </a:spcBef>
                        <a:spcAft>
                          <a:spcPts val="300"/>
                        </a:spcAft>
                      </a:pPr>
                      <a:r>
                        <a:rPr lang="en-GB" sz="1050" spc="40">
                          <a:effectLst/>
                        </a:rPr>
                        <a:t>Operation Count</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dirty="0" err="1">
                          <a:effectLst/>
                        </a:rPr>
                        <a:t>OperCnt</a:t>
                      </a:r>
                      <a:endParaRPr lang="en-GB" sz="105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Operation count – typically for switches</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6586"/>
                  </a:ext>
                </a:extLst>
              </a:tr>
              <a:tr h="163235">
                <a:tc>
                  <a:txBody>
                    <a:bodyPr/>
                    <a:lstStyle/>
                    <a:p>
                      <a:pPr>
                        <a:lnSpc>
                          <a:spcPct val="107000"/>
                        </a:lnSpc>
                        <a:spcBef>
                          <a:spcPts val="300"/>
                        </a:spcBef>
                        <a:spcAft>
                          <a:spcPts val="300"/>
                        </a:spcAft>
                      </a:pPr>
                      <a:r>
                        <a:rPr lang="en-GB" sz="1050" spc="40">
                          <a:effectLst/>
                        </a:rPr>
                        <a:t>LineToNeutralVoltage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 </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Line to neutral voltage.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4917497"/>
                  </a:ext>
                </a:extLst>
              </a:tr>
              <a:tr h="163235">
                <a:tc>
                  <a:txBody>
                    <a:bodyPr/>
                    <a:lstStyle/>
                    <a:p>
                      <a:pPr>
                        <a:lnSpc>
                          <a:spcPct val="107000"/>
                        </a:lnSpc>
                        <a:spcBef>
                          <a:spcPts val="300"/>
                        </a:spcBef>
                        <a:spcAft>
                          <a:spcPts val="300"/>
                        </a:spcAft>
                      </a:pPr>
                      <a:r>
                        <a:rPr lang="en-GB" sz="1050" spc="40">
                          <a:effectLst/>
                        </a:rPr>
                        <a:t>LineToGroundVoltage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 </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Line to ground voltage.</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9019073"/>
                  </a:ext>
                </a:extLst>
              </a:tr>
              <a:tr h="515241">
                <a:tc>
                  <a:txBody>
                    <a:bodyPr/>
                    <a:lstStyle/>
                    <a:p>
                      <a:pPr>
                        <a:lnSpc>
                          <a:spcPct val="107000"/>
                        </a:lnSpc>
                        <a:spcBef>
                          <a:spcPts val="300"/>
                        </a:spcBef>
                        <a:spcAft>
                          <a:spcPts val="300"/>
                        </a:spcAft>
                      </a:pPr>
                      <a:r>
                        <a:rPr lang="en-GB" sz="1050" spc="40">
                          <a:effectLst/>
                        </a:rPr>
                        <a:t>Specialization</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a:effectLst/>
                        </a:rPr>
                        <a:t> </a:t>
                      </a:r>
                      <a:endParaRPr lang="en-GB" sz="105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050" spc="40" dirty="0">
                          <a:effectLst/>
                        </a:rPr>
                        <a:t>Used when a specialization of the Analog class defines the type of measurement rather than the </a:t>
                      </a:r>
                      <a:r>
                        <a:rPr lang="en-GB" sz="1050" spc="40" dirty="0" err="1">
                          <a:effectLst/>
                        </a:rPr>
                        <a:t>Measurement.measurementType</a:t>
                      </a:r>
                      <a:r>
                        <a:rPr lang="en-GB" sz="1050" spc="40" dirty="0">
                          <a:effectLst/>
                        </a:rPr>
                        <a:t> attribute.</a:t>
                      </a:r>
                      <a:endParaRPr lang="en-GB" sz="105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1582352"/>
                  </a:ext>
                </a:extLst>
              </a:tr>
            </a:tbl>
          </a:graphicData>
        </a:graphic>
      </p:graphicFrame>
      <p:sp>
        <p:nvSpPr>
          <p:cNvPr id="3" name="Title 2">
            <a:extLst>
              <a:ext uri="{FF2B5EF4-FFF2-40B4-BE49-F238E27FC236}">
                <a16:creationId xmlns:a16="http://schemas.microsoft.com/office/drawing/2014/main" id="{A1D9BA11-92EE-C87C-09A7-7C4D741BA685}"/>
              </a:ext>
            </a:extLst>
          </p:cNvPr>
          <p:cNvSpPr>
            <a:spLocks noGrp="1"/>
          </p:cNvSpPr>
          <p:nvPr>
            <p:ph type="title"/>
          </p:nvPr>
        </p:nvSpPr>
        <p:spPr>
          <a:xfrm>
            <a:off x="491490" y="246860"/>
            <a:ext cx="11277598" cy="698728"/>
          </a:xfrm>
        </p:spPr>
        <p:txBody>
          <a:bodyPr>
            <a:normAutofit/>
          </a:bodyPr>
          <a:lstStyle/>
          <a:p>
            <a:r>
              <a:rPr lang="en-US" sz="3600" dirty="0"/>
              <a:t>MeasurementType strings </a:t>
            </a:r>
            <a:endParaRPr lang="en-GB" sz="3600" dirty="0"/>
          </a:p>
        </p:txBody>
      </p:sp>
      <p:sp>
        <p:nvSpPr>
          <p:cNvPr id="4" name="Slide Number Placeholder 3">
            <a:extLst>
              <a:ext uri="{FF2B5EF4-FFF2-40B4-BE49-F238E27FC236}">
                <a16:creationId xmlns:a16="http://schemas.microsoft.com/office/drawing/2014/main" id="{5D8E3243-943A-CEB4-77D8-C87557253DDD}"/>
              </a:ext>
            </a:extLst>
          </p:cNvPr>
          <p:cNvSpPr>
            <a:spLocks noGrp="1"/>
          </p:cNvSpPr>
          <p:nvPr>
            <p:ph type="sldNum" sz="quarter" idx="4"/>
          </p:nvPr>
        </p:nvSpPr>
        <p:spPr>
          <a:xfrm>
            <a:off x="10970994" y="6380939"/>
            <a:ext cx="798095" cy="365125"/>
          </a:xfrm>
        </p:spPr>
        <p:txBody>
          <a:bodyPr/>
          <a:lstStyle/>
          <a:p>
            <a:fld id="{294A09A9-5501-47C1-A89A-A340965A2BE2}" type="slidenum">
              <a:rPr lang="en-US" sz="1200" smtClean="0"/>
              <a:pPr/>
              <a:t>11</a:t>
            </a:fld>
            <a:endParaRPr lang="en-US" sz="1200" dirty="0"/>
          </a:p>
        </p:txBody>
      </p:sp>
      <p:sp>
        <p:nvSpPr>
          <p:cNvPr id="6" name="Content Placeholder 1">
            <a:extLst>
              <a:ext uri="{FF2B5EF4-FFF2-40B4-BE49-F238E27FC236}">
                <a16:creationId xmlns:a16="http://schemas.microsoft.com/office/drawing/2014/main" id="{F641ACAF-6960-92C3-13B5-C2AE721E1E41}"/>
              </a:ext>
            </a:extLst>
          </p:cNvPr>
          <p:cNvSpPr txBox="1">
            <a:spLocks/>
          </p:cNvSpPr>
          <p:nvPr/>
        </p:nvSpPr>
        <p:spPr>
          <a:xfrm>
            <a:off x="457199" y="1467853"/>
            <a:ext cx="3486151" cy="4628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Some of these need to be machine readable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Grid related applications use generic measurement types (= classic SCADA) qualified by the MeasurementType attribute. </a:t>
            </a:r>
          </a:p>
          <a:p>
            <a:pPr marL="0" indent="0">
              <a:buFont typeface="Arial" panose="020B0604020202020204" pitchFamily="34" charset="0"/>
              <a:buNone/>
            </a:pPr>
            <a:r>
              <a:rPr lang="en-GB" dirty="0"/>
              <a:t>Challenge: how to map to DC equipment, DER and other FunctionBlock attributes</a:t>
            </a:r>
          </a:p>
          <a:p>
            <a:pPr marL="0" indent="0">
              <a:buFont typeface="Arial" panose="020B0604020202020204" pitchFamily="34" charset="0"/>
              <a:buNone/>
            </a:pPr>
            <a:r>
              <a:rPr lang="en-GB" dirty="0"/>
              <a:t>IEC 61850 has same problem and a much longer list.</a:t>
            </a:r>
          </a:p>
          <a:p>
            <a:pPr marL="0" indent="0">
              <a:buFont typeface="Arial" panose="020B0604020202020204" pitchFamily="34" charset="0"/>
              <a:buNone/>
            </a:pPr>
            <a:r>
              <a:rPr lang="en-GB" i="1" dirty="0"/>
              <a:t>Note: Asset related measurements use specialized classes instead.</a:t>
            </a:r>
          </a:p>
          <a:p>
            <a:endParaRPr lang="en-GB" dirty="0"/>
          </a:p>
          <a:p>
            <a:pPr marL="0" indent="0">
              <a:buFont typeface="Arial" panose="020B0604020202020204" pitchFamily="34" charset="0"/>
              <a:buNone/>
            </a:pPr>
            <a:endParaRPr lang="en-GB" dirty="0"/>
          </a:p>
          <a:p>
            <a:endParaRPr lang="en-GB" dirty="0"/>
          </a:p>
          <a:p>
            <a:endParaRPr lang="en-GB" dirty="0"/>
          </a:p>
        </p:txBody>
      </p:sp>
      <p:sp>
        <p:nvSpPr>
          <p:cNvPr id="2" name="TextBox 1">
            <a:extLst>
              <a:ext uri="{FF2B5EF4-FFF2-40B4-BE49-F238E27FC236}">
                <a16:creationId xmlns:a16="http://schemas.microsoft.com/office/drawing/2014/main" id="{B487E0A4-9D86-EDFE-EAEE-5E3FB49D3B1B}"/>
              </a:ext>
            </a:extLst>
          </p:cNvPr>
          <p:cNvSpPr txBox="1"/>
          <p:nvPr/>
        </p:nvSpPr>
        <p:spPr>
          <a:xfrm>
            <a:off x="9252254" y="299414"/>
            <a:ext cx="2516834" cy="369332"/>
          </a:xfrm>
          <a:prstGeom prst="rect">
            <a:avLst/>
          </a:prstGeom>
          <a:solidFill>
            <a:srgbClr val="FFFF00"/>
          </a:solidFill>
        </p:spPr>
        <p:txBody>
          <a:bodyPr wrap="square" rtlCol="0">
            <a:spAutoFit/>
          </a:bodyPr>
          <a:lstStyle/>
          <a:p>
            <a:r>
              <a:rPr lang="en-US" dirty="0"/>
              <a:t>Needs update</a:t>
            </a:r>
            <a:endParaRPr lang="en-GB" dirty="0"/>
          </a:p>
        </p:txBody>
      </p:sp>
    </p:spTree>
    <p:extLst>
      <p:ext uri="{BB962C8B-B14F-4D97-AF65-F5344CB8AC3E}">
        <p14:creationId xmlns:p14="http://schemas.microsoft.com/office/powerpoint/2010/main" val="103527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909DB39-B94F-94F1-FA19-D9AD0D5279C4}"/>
              </a:ext>
            </a:extLst>
          </p:cNvPr>
          <p:cNvGraphicFramePr>
            <a:graphicFrameLocks noGrp="1"/>
          </p:cNvGraphicFramePr>
          <p:nvPr>
            <p:ph idx="1"/>
            <p:extLst>
              <p:ext uri="{D42A27DB-BD31-4B8C-83A1-F6EECF244321}">
                <p14:modId xmlns:p14="http://schemas.microsoft.com/office/powerpoint/2010/main" val="523641032"/>
              </p:ext>
            </p:extLst>
          </p:nvPr>
        </p:nvGraphicFramePr>
        <p:xfrm>
          <a:off x="2192054" y="1612357"/>
          <a:ext cx="9755685" cy="4579171"/>
        </p:xfrm>
        <a:graphic>
          <a:graphicData uri="http://schemas.openxmlformats.org/drawingml/2006/table">
            <a:tbl>
              <a:tblPr firstRow="1" firstCol="1" bandRow="1"/>
              <a:tblGrid>
                <a:gridCol w="1539728">
                  <a:extLst>
                    <a:ext uri="{9D8B030D-6E8A-4147-A177-3AD203B41FA5}">
                      <a16:colId xmlns:a16="http://schemas.microsoft.com/office/drawing/2014/main" val="1311485496"/>
                    </a:ext>
                  </a:extLst>
                </a:gridCol>
                <a:gridCol w="2996016">
                  <a:extLst>
                    <a:ext uri="{9D8B030D-6E8A-4147-A177-3AD203B41FA5}">
                      <a16:colId xmlns:a16="http://schemas.microsoft.com/office/drawing/2014/main" val="1086726656"/>
                    </a:ext>
                  </a:extLst>
                </a:gridCol>
                <a:gridCol w="1467412">
                  <a:extLst>
                    <a:ext uri="{9D8B030D-6E8A-4147-A177-3AD203B41FA5}">
                      <a16:colId xmlns:a16="http://schemas.microsoft.com/office/drawing/2014/main" val="796915044"/>
                    </a:ext>
                  </a:extLst>
                </a:gridCol>
                <a:gridCol w="3752529">
                  <a:extLst>
                    <a:ext uri="{9D8B030D-6E8A-4147-A177-3AD203B41FA5}">
                      <a16:colId xmlns:a16="http://schemas.microsoft.com/office/drawing/2014/main" val="657877262"/>
                    </a:ext>
                  </a:extLst>
                </a:gridCol>
              </a:tblGrid>
              <a:tr h="280236">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CIM class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measurementType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61850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09459"/>
                  </a:ext>
                </a:extLst>
              </a:tr>
              <a:tr h="133888">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Hz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3281535"/>
                  </a:ext>
                </a:extLst>
              </a:tr>
              <a:tr h="280236">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ThreePhaseApparentPower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Total apparent power in a three phase circuit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8615807"/>
                  </a:ext>
                </a:extLst>
              </a:tr>
              <a:tr h="280236">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ThreePhaseReactivePower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TotVAr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Total reactive power in a three phase circuit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0556472"/>
                  </a:ext>
                </a:extLst>
              </a:tr>
              <a:tr h="280236">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ThreePhaseActivePower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Total real power in a three phase circuit.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2517107"/>
                  </a:ext>
                </a:extLst>
              </a:tr>
              <a:tr h="280236">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ThreePhasePowerFactor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TotPF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Average power factor in a three phase circuit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4777084"/>
                  </a:ext>
                </a:extLst>
              </a:tr>
              <a:tr h="133888">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1558054"/>
                  </a:ext>
                </a:extLst>
              </a:tr>
              <a:tr h="506122">
                <a:tc>
                  <a:txBody>
                    <a:bodyPr/>
                    <a:lstStyle/>
                    <a:p>
                      <a:pPr>
                        <a:lnSpc>
                          <a:spcPct val="115000"/>
                        </a:lnSpc>
                        <a:spcBef>
                          <a:spcPts val="300"/>
                        </a:spcBef>
                        <a:spcAft>
                          <a:spcPts val="300"/>
                        </a:spcAft>
                      </a:pPr>
                      <a:r>
                        <a:rPr lang="en-GB" sz="1200" kern="100" spc="4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Analog</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Bef>
                          <a:spcPts val="300"/>
                        </a:spcBef>
                        <a:spcAft>
                          <a:spcPts val="300"/>
                        </a:spcAft>
                      </a:pPr>
                      <a:r>
                        <a:rPr lang="en-GB" sz="1200" kern="100" spc="4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ThreePhaseCurrent</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(deprecated)</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AvAmps</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Bef>
                          <a:spcPts val="300"/>
                        </a:spcBef>
                        <a:spcAft>
                          <a:spcPts val="300"/>
                        </a:spcAft>
                      </a:pPr>
                      <a:r>
                        <a:rPr lang="en-GB" sz="1200" kern="100" spc="4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current (rms) in a three phase circuit</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87864274"/>
                  </a:ext>
                </a:extLst>
              </a:tr>
              <a:tr h="652470">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AveragePhaseCurrent</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AvAPhs</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Arithmetic average of the magnitude of current of the 3 phases.</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Average (Ia,Ib,Ic)</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0281852"/>
                  </a:ext>
                </a:extLst>
              </a:tr>
              <a:tr h="798819">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Analog</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AverageLineVoltage</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AvPPVPhs</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Arithmetic average of the magnitude of phase to phase voltage of the 3 phases: average(PPVa,</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PPVb, PPVc).</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9613618"/>
                  </a:ext>
                </a:extLst>
              </a:tr>
              <a:tr h="798819">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Analog</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AveragePhaseVoltage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AvPhVPhs</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Arithmetic average of the magnitude of phase to reference voltage of the 3 phases: average(</a:t>
                      </a:r>
                      <a:r>
                        <a:rPr lang="en-GB" sz="1200" kern="100" spc="40" dirty="0" err="1">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PhVa</a:t>
                      </a:r>
                      <a:r>
                        <a:rPr lang="en-GB" sz="1200" kern="100" spc="40"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kern="100" spc="4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dirty="0" err="1">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PhVb</a:t>
                      </a:r>
                      <a:r>
                        <a:rPr lang="en-GB" sz="1200" kern="100" spc="40"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kern="100" spc="40" dirty="0" err="1">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PhVc</a:t>
                      </a:r>
                      <a:r>
                        <a:rPr lang="en-GB" sz="1200" kern="100" spc="40"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kern="100" spc="4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401383"/>
                  </a:ext>
                </a:extLst>
              </a:tr>
            </a:tbl>
          </a:graphicData>
        </a:graphic>
      </p:graphicFrame>
      <p:sp>
        <p:nvSpPr>
          <p:cNvPr id="3" name="Title 2">
            <a:extLst>
              <a:ext uri="{FF2B5EF4-FFF2-40B4-BE49-F238E27FC236}">
                <a16:creationId xmlns:a16="http://schemas.microsoft.com/office/drawing/2014/main" id="{ADBBE951-8E5A-85ED-8C40-51E521F654B7}"/>
              </a:ext>
            </a:extLst>
          </p:cNvPr>
          <p:cNvSpPr>
            <a:spLocks noGrp="1"/>
          </p:cNvSpPr>
          <p:nvPr>
            <p:ph type="title"/>
          </p:nvPr>
        </p:nvSpPr>
        <p:spPr/>
        <p:txBody>
          <a:bodyPr/>
          <a:lstStyle/>
          <a:p>
            <a:r>
              <a:rPr lang="en-US" dirty="0"/>
              <a:t>MeasurementType – three phase values</a:t>
            </a:r>
            <a:endParaRPr lang="en-GB" dirty="0"/>
          </a:p>
        </p:txBody>
      </p:sp>
      <p:sp>
        <p:nvSpPr>
          <p:cNvPr id="4" name="Slide Number Placeholder 3">
            <a:extLst>
              <a:ext uri="{FF2B5EF4-FFF2-40B4-BE49-F238E27FC236}">
                <a16:creationId xmlns:a16="http://schemas.microsoft.com/office/drawing/2014/main" id="{486D7EDE-DCFB-146C-E1B6-429495657C0D}"/>
              </a:ext>
            </a:extLst>
          </p:cNvPr>
          <p:cNvSpPr>
            <a:spLocks noGrp="1"/>
          </p:cNvSpPr>
          <p:nvPr>
            <p:ph type="sldNum" sz="quarter" idx="4"/>
          </p:nvPr>
        </p:nvSpPr>
        <p:spPr/>
        <p:txBody>
          <a:bodyPr/>
          <a:lstStyle/>
          <a:p>
            <a:fld id="{294A09A9-5501-47C1-A89A-A340965A2BE2}" type="slidenum">
              <a:rPr lang="en-US" smtClean="0"/>
              <a:pPr/>
              <a:t>12</a:t>
            </a:fld>
            <a:endParaRPr lang="en-US" dirty="0"/>
          </a:p>
        </p:txBody>
      </p:sp>
      <p:sp>
        <p:nvSpPr>
          <p:cNvPr id="7" name="TextBox 6">
            <a:extLst>
              <a:ext uri="{FF2B5EF4-FFF2-40B4-BE49-F238E27FC236}">
                <a16:creationId xmlns:a16="http://schemas.microsoft.com/office/drawing/2014/main" id="{F47447A5-8419-73D4-D04F-4430D447713A}"/>
              </a:ext>
            </a:extLst>
          </p:cNvPr>
          <p:cNvSpPr txBox="1"/>
          <p:nvPr/>
        </p:nvSpPr>
        <p:spPr>
          <a:xfrm>
            <a:off x="244261" y="3429000"/>
            <a:ext cx="1459279" cy="369332"/>
          </a:xfrm>
          <a:prstGeom prst="rect">
            <a:avLst/>
          </a:prstGeom>
          <a:solidFill>
            <a:srgbClr val="FFFF00"/>
          </a:solidFill>
        </p:spPr>
        <p:txBody>
          <a:bodyPr wrap="square" rtlCol="0">
            <a:spAutoFit/>
          </a:bodyPr>
          <a:lstStyle/>
          <a:p>
            <a:r>
              <a:rPr lang="en-US" dirty="0"/>
              <a:t>S = V x I</a:t>
            </a:r>
            <a:endParaRPr lang="en-GB" dirty="0"/>
          </a:p>
        </p:txBody>
      </p:sp>
    </p:spTree>
    <p:extLst>
      <p:ext uri="{BB962C8B-B14F-4D97-AF65-F5344CB8AC3E}">
        <p14:creationId xmlns:p14="http://schemas.microsoft.com/office/powerpoint/2010/main" val="273092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BE951-8E5A-85ED-8C40-51E521F654B7}"/>
              </a:ext>
            </a:extLst>
          </p:cNvPr>
          <p:cNvSpPr>
            <a:spLocks noGrp="1"/>
          </p:cNvSpPr>
          <p:nvPr>
            <p:ph type="title"/>
          </p:nvPr>
        </p:nvSpPr>
        <p:spPr>
          <a:xfrm>
            <a:off x="457200" y="381001"/>
            <a:ext cx="11277598" cy="495821"/>
          </a:xfrm>
        </p:spPr>
        <p:txBody>
          <a:bodyPr>
            <a:normAutofit fontScale="90000"/>
          </a:bodyPr>
          <a:lstStyle/>
          <a:p>
            <a:r>
              <a:rPr lang="en-US" dirty="0"/>
              <a:t>MeasurementType – single phase quantities</a:t>
            </a:r>
            <a:endParaRPr lang="en-GB" dirty="0"/>
          </a:p>
        </p:txBody>
      </p:sp>
      <p:sp>
        <p:nvSpPr>
          <p:cNvPr id="4" name="Slide Number Placeholder 3">
            <a:extLst>
              <a:ext uri="{FF2B5EF4-FFF2-40B4-BE49-F238E27FC236}">
                <a16:creationId xmlns:a16="http://schemas.microsoft.com/office/drawing/2014/main" id="{486D7EDE-DCFB-146C-E1B6-429495657C0D}"/>
              </a:ext>
            </a:extLst>
          </p:cNvPr>
          <p:cNvSpPr>
            <a:spLocks noGrp="1"/>
          </p:cNvSpPr>
          <p:nvPr>
            <p:ph type="sldNum" sz="quarter" idx="4"/>
          </p:nvPr>
        </p:nvSpPr>
        <p:spPr/>
        <p:txBody>
          <a:bodyPr/>
          <a:lstStyle/>
          <a:p>
            <a:fld id="{294A09A9-5501-47C1-A89A-A340965A2BE2}" type="slidenum">
              <a:rPr lang="en-US" smtClean="0"/>
              <a:pPr/>
              <a:t>13</a:t>
            </a:fld>
            <a:endParaRPr lang="en-US" dirty="0"/>
          </a:p>
        </p:txBody>
      </p:sp>
      <p:graphicFrame>
        <p:nvGraphicFramePr>
          <p:cNvPr id="8" name="Content Placeholder 7">
            <a:extLst>
              <a:ext uri="{FF2B5EF4-FFF2-40B4-BE49-F238E27FC236}">
                <a16:creationId xmlns:a16="http://schemas.microsoft.com/office/drawing/2014/main" id="{5A0176D6-84C7-3529-34BF-85E14E31C406}"/>
              </a:ext>
            </a:extLst>
          </p:cNvPr>
          <p:cNvGraphicFramePr>
            <a:graphicFrameLocks noGrp="1"/>
          </p:cNvGraphicFramePr>
          <p:nvPr>
            <p:ph idx="1"/>
            <p:extLst>
              <p:ext uri="{D42A27DB-BD31-4B8C-83A1-F6EECF244321}">
                <p14:modId xmlns:p14="http://schemas.microsoft.com/office/powerpoint/2010/main" val="1909215471"/>
              </p:ext>
            </p:extLst>
          </p:nvPr>
        </p:nvGraphicFramePr>
        <p:xfrm>
          <a:off x="1628383" y="1282309"/>
          <a:ext cx="10444618" cy="5674903"/>
        </p:xfrm>
        <a:graphic>
          <a:graphicData uri="http://schemas.openxmlformats.org/drawingml/2006/table">
            <a:tbl>
              <a:tblPr firstRow="1" firstCol="1" bandRow="1"/>
              <a:tblGrid>
                <a:gridCol w="1527404">
                  <a:extLst>
                    <a:ext uri="{9D8B030D-6E8A-4147-A177-3AD203B41FA5}">
                      <a16:colId xmlns:a16="http://schemas.microsoft.com/office/drawing/2014/main" val="2815825"/>
                    </a:ext>
                  </a:extLst>
                </a:gridCol>
                <a:gridCol w="2972038">
                  <a:extLst>
                    <a:ext uri="{9D8B030D-6E8A-4147-A177-3AD203B41FA5}">
                      <a16:colId xmlns:a16="http://schemas.microsoft.com/office/drawing/2014/main" val="2212393263"/>
                    </a:ext>
                  </a:extLst>
                </a:gridCol>
                <a:gridCol w="1455669">
                  <a:extLst>
                    <a:ext uri="{9D8B030D-6E8A-4147-A177-3AD203B41FA5}">
                      <a16:colId xmlns:a16="http://schemas.microsoft.com/office/drawing/2014/main" val="225828797"/>
                    </a:ext>
                  </a:extLst>
                </a:gridCol>
                <a:gridCol w="4489507">
                  <a:extLst>
                    <a:ext uri="{9D8B030D-6E8A-4147-A177-3AD203B41FA5}">
                      <a16:colId xmlns:a16="http://schemas.microsoft.com/office/drawing/2014/main" val="1471503308"/>
                    </a:ext>
                  </a:extLst>
                </a:gridCol>
              </a:tblGrid>
              <a:tr h="214285">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CIM class</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measurementType</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61850 Name</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description </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24797"/>
                  </a:ext>
                </a:extLst>
              </a:tr>
              <a:tr h="413300">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dirty="0" err="1">
                          <a:effectLst/>
                          <a:latin typeface="Arial" panose="020B0604020202020204" pitchFamily="34" charset="0"/>
                          <a:ea typeface="Times New Roman" panose="02020603050405020304" pitchFamily="18" charset="0"/>
                          <a:cs typeface="Times New Roman" panose="02020603050405020304" pitchFamily="18" charset="0"/>
                        </a:rPr>
                        <a:t>ApparentPower</a:t>
                      </a:r>
                      <a:endParaRPr lang="en-GB" sz="1200" kern="100" spc="4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VolAmp</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strike="sngStrike" kern="100" spc="40">
                          <a:effectLst/>
                          <a:latin typeface="Arial" panose="020B0604020202020204" pitchFamily="34" charset="0"/>
                          <a:ea typeface="Times New Roman" panose="02020603050405020304" pitchFamily="18" charset="0"/>
                          <a:cs typeface="Times New Roman" panose="02020603050405020304" pitchFamily="18" charset="0"/>
                        </a:rPr>
                        <a:t>Apparent power in a non-three phase circuit</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Non-phase-related AC apparent power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3540048"/>
                  </a:ext>
                </a:extLst>
              </a:tr>
              <a:tr h="413300">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ReactivePower</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VolAmpr</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strike="sngStrike" kern="100" spc="40">
                          <a:effectLst/>
                          <a:latin typeface="Arial" panose="020B0604020202020204" pitchFamily="34" charset="0"/>
                          <a:ea typeface="Times New Roman" panose="02020603050405020304" pitchFamily="18" charset="0"/>
                          <a:cs typeface="Times New Roman" panose="02020603050405020304" pitchFamily="18" charset="0"/>
                        </a:rPr>
                        <a:t>Reactive power in a non-three phase circuit</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Non-phase-related AC reactive power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0319155"/>
                  </a:ext>
                </a:extLst>
              </a:tr>
              <a:tr h="413300">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Voltage</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Vol</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strike="sngStrike" kern="100" spc="40">
                          <a:effectLst/>
                          <a:latin typeface="Arial" panose="020B0604020202020204" pitchFamily="34" charset="0"/>
                          <a:ea typeface="Times New Roman" panose="02020603050405020304" pitchFamily="18" charset="0"/>
                          <a:cs typeface="Times New Roman" panose="02020603050405020304" pitchFamily="18" charset="0"/>
                        </a:rPr>
                        <a:t>Voltage (rms) not allocated to a phase</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Non-phase-related AC or DC voltage of the auxiliary network.</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2767502"/>
                  </a:ext>
                </a:extLst>
              </a:tr>
              <a:tr h="498917">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ActivePower</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Watt</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strike="sngStrike" kern="100" spc="40">
                          <a:effectLst/>
                          <a:latin typeface="Arial" panose="020B0604020202020204" pitchFamily="34" charset="0"/>
                          <a:ea typeface="Times New Roman" panose="02020603050405020304" pitchFamily="18" charset="0"/>
                          <a:cs typeface="Times New Roman" panose="02020603050405020304" pitchFamily="18" charset="0"/>
                        </a:rPr>
                        <a:t>Real power in a non-three phase circuit</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Non-phase-related AC real power OR DC power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273468"/>
                  </a:ext>
                </a:extLst>
              </a:tr>
              <a:tr h="498917">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Current</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Amp</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strike="sngStrike" kern="100" spc="40">
                          <a:effectLst/>
                          <a:latin typeface="Arial" panose="020B0604020202020204" pitchFamily="34" charset="0"/>
                          <a:ea typeface="Times New Roman" panose="02020603050405020304" pitchFamily="18" charset="0"/>
                          <a:cs typeface="Times New Roman" panose="02020603050405020304" pitchFamily="18" charset="0"/>
                        </a:rPr>
                        <a:t>Current (rms) of a non-three phase circuit </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Non-phase-related AC rms voltage OR DC voltage</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9765242"/>
                  </a:ext>
                </a:extLst>
              </a:tr>
              <a:tr h="413300">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Analog</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PowerFactor</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PwrFact</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strike="sngStrike" kern="100" spc="40">
                          <a:effectLst/>
                          <a:latin typeface="Arial" panose="020B0604020202020204" pitchFamily="34" charset="0"/>
                          <a:ea typeface="Times New Roman" panose="02020603050405020304" pitchFamily="18" charset="0"/>
                          <a:cs typeface="Times New Roman" panose="02020603050405020304" pitchFamily="18" charset="0"/>
                        </a:rPr>
                        <a:t>Power factor not allocated to a phase</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Non-phase-related AC power factor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5229048"/>
                  </a:ext>
                </a:extLst>
              </a:tr>
              <a:tr h="166076">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u="none" strike="noStrike" kern="100" spc="4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6071021"/>
                  </a:ext>
                </a:extLst>
              </a:tr>
              <a:tr h="660524">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3 x Analog</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PhaseCurrent</a:t>
                      </a:r>
                    </a:p>
                    <a:p>
                      <a:pPr>
                        <a:lnSpc>
                          <a:spcPct val="115000"/>
                        </a:lnSpc>
                        <a:spcBef>
                          <a:spcPts val="300"/>
                        </a:spcBef>
                        <a:spcAft>
                          <a:spcPts val="300"/>
                        </a:spcAft>
                      </a:pPr>
                      <a:r>
                        <a:rPr lang="en-GB" sz="1200" kern="100" spc="4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LineCurrent</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A.phsA</a:t>
                      </a:r>
                    </a:p>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A.phsB</a:t>
                      </a:r>
                    </a:p>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A.phsC</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strike="sngStrike" kern="100" spc="40">
                          <a:effectLst/>
                          <a:latin typeface="Arial" panose="020B0604020202020204" pitchFamily="34" charset="0"/>
                          <a:ea typeface="Times New Roman" panose="02020603050405020304" pitchFamily="18" charset="0"/>
                          <a:cs typeface="Times New Roman" panose="02020603050405020304" pitchFamily="18" charset="0"/>
                        </a:rPr>
                        <a:t>Measured phase</a:t>
                      </a: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a:t>
                      </a:r>
                      <a:r>
                        <a:rPr lang="en-GB" sz="1200" strike="sngStrike" kern="100" spc="40">
                          <a:effectLst/>
                          <a:latin typeface="Arial" panose="020B0604020202020204" pitchFamily="34" charset="0"/>
                          <a:ea typeface="Times New Roman" panose="02020603050405020304" pitchFamily="18" charset="0"/>
                          <a:cs typeface="Times New Roman" panose="02020603050405020304" pitchFamily="18" charset="0"/>
                        </a:rPr>
                        <a:t>current</a:t>
                      </a: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t>
                      </a: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Phase to ground/phase to neutral three phase currents </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(One value per phase)</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232420"/>
                  </a:ext>
                </a:extLst>
              </a:tr>
              <a:tr h="529022">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3 x Analog</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LineToNeutralVoltage</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PNV.phsA PNV.phsB PNV.phsC</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strike="sngStrike" kern="100" spc="40">
                          <a:effectLst/>
                          <a:latin typeface="Arial" panose="020B0604020202020204" pitchFamily="34" charset="0"/>
                          <a:ea typeface="Times New Roman" panose="02020603050405020304" pitchFamily="18" charset="0"/>
                          <a:cs typeface="Times New Roman" panose="02020603050405020304" pitchFamily="18" charset="0"/>
                        </a:rPr>
                        <a:t>Line to neutral voltage</a:t>
                      </a: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Phase to neutral voltages. One value per phase</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3818380"/>
                  </a:ext>
                </a:extLst>
              </a:tr>
              <a:tr h="660524">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3 x Analog</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LineToGroundVoltage</a:t>
                      </a: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PhV.phsA</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PhV.phsB</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PhV.phsC</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strike="sngStrike" kern="100" spc="40" dirty="0">
                          <a:effectLst/>
                          <a:latin typeface="Arial" panose="020B0604020202020204" pitchFamily="34" charset="0"/>
                          <a:ea typeface="Times New Roman" panose="02020603050405020304" pitchFamily="18" charset="0"/>
                          <a:cs typeface="Times New Roman" panose="02020603050405020304" pitchFamily="18" charset="0"/>
                        </a:rPr>
                        <a:t>Line to ground voltage</a:t>
                      </a:r>
                      <a:r>
                        <a:rPr lang="en-GB" sz="1200" kern="100" spc="4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Bef>
                          <a:spcPts val="300"/>
                        </a:spcBef>
                        <a:spcAft>
                          <a:spcPts val="300"/>
                        </a:spcAft>
                      </a:pPr>
                      <a:r>
                        <a:rPr lang="en-GB" sz="1200" kern="100" spc="4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Phase to ground voltages. One value per phase</a:t>
                      </a:r>
                      <a:endParaRPr lang="en-GB" sz="1200" kern="100" spc="4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106" marR="61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7444921"/>
                  </a:ext>
                </a:extLst>
              </a:tr>
            </a:tbl>
          </a:graphicData>
        </a:graphic>
      </p:graphicFrame>
    </p:spTree>
    <p:extLst>
      <p:ext uri="{BB962C8B-B14F-4D97-AF65-F5344CB8AC3E}">
        <p14:creationId xmlns:p14="http://schemas.microsoft.com/office/powerpoint/2010/main" val="60479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BDCFAA-A2C7-E4F3-2651-0CDC6B8620EF}"/>
              </a:ext>
            </a:extLst>
          </p:cNvPr>
          <p:cNvSpPr>
            <a:spLocks noGrp="1"/>
          </p:cNvSpPr>
          <p:nvPr>
            <p:ph type="title"/>
          </p:nvPr>
        </p:nvSpPr>
        <p:spPr/>
        <p:txBody>
          <a:bodyPr/>
          <a:lstStyle/>
          <a:p>
            <a:r>
              <a:rPr lang="en-US" dirty="0"/>
              <a:t>Counters = Accumulator</a:t>
            </a:r>
            <a:endParaRPr lang="en-GB" dirty="0"/>
          </a:p>
        </p:txBody>
      </p:sp>
      <p:sp>
        <p:nvSpPr>
          <p:cNvPr id="4" name="Slide Number Placeholder 3">
            <a:extLst>
              <a:ext uri="{FF2B5EF4-FFF2-40B4-BE49-F238E27FC236}">
                <a16:creationId xmlns:a16="http://schemas.microsoft.com/office/drawing/2014/main" id="{EDD55253-47DF-24D6-80F1-ABA1AA256184}"/>
              </a:ext>
            </a:extLst>
          </p:cNvPr>
          <p:cNvSpPr>
            <a:spLocks noGrp="1"/>
          </p:cNvSpPr>
          <p:nvPr>
            <p:ph type="sldNum" sz="quarter" idx="4"/>
          </p:nvPr>
        </p:nvSpPr>
        <p:spPr/>
        <p:txBody>
          <a:bodyPr/>
          <a:lstStyle/>
          <a:p>
            <a:fld id="{294A09A9-5501-47C1-A89A-A340965A2BE2}" type="slidenum">
              <a:rPr lang="en-US" smtClean="0"/>
              <a:pPr/>
              <a:t>14</a:t>
            </a:fld>
            <a:endParaRPr lang="en-US" dirty="0"/>
          </a:p>
        </p:txBody>
      </p:sp>
      <p:graphicFrame>
        <p:nvGraphicFramePr>
          <p:cNvPr id="8" name="Content Placeholder 7">
            <a:extLst>
              <a:ext uri="{FF2B5EF4-FFF2-40B4-BE49-F238E27FC236}">
                <a16:creationId xmlns:a16="http://schemas.microsoft.com/office/drawing/2014/main" id="{ECFBA6A0-E4F7-7115-BC3E-6EC16C581468}"/>
              </a:ext>
            </a:extLst>
          </p:cNvPr>
          <p:cNvGraphicFramePr>
            <a:graphicFrameLocks noGrp="1"/>
          </p:cNvGraphicFramePr>
          <p:nvPr>
            <p:ph idx="1"/>
            <p:extLst>
              <p:ext uri="{D42A27DB-BD31-4B8C-83A1-F6EECF244321}">
                <p14:modId xmlns:p14="http://schemas.microsoft.com/office/powerpoint/2010/main" val="3693966889"/>
              </p:ext>
            </p:extLst>
          </p:nvPr>
        </p:nvGraphicFramePr>
        <p:xfrm>
          <a:off x="1177448" y="1991638"/>
          <a:ext cx="10557350" cy="3432134"/>
        </p:xfrm>
        <a:graphic>
          <a:graphicData uri="http://schemas.openxmlformats.org/drawingml/2006/table">
            <a:tbl>
              <a:tblPr firstRow="1" firstCol="1" bandRow="1"/>
              <a:tblGrid>
                <a:gridCol w="1666253">
                  <a:extLst>
                    <a:ext uri="{9D8B030D-6E8A-4147-A177-3AD203B41FA5}">
                      <a16:colId xmlns:a16="http://schemas.microsoft.com/office/drawing/2014/main" val="1338801820"/>
                    </a:ext>
                  </a:extLst>
                </a:gridCol>
                <a:gridCol w="3242211">
                  <a:extLst>
                    <a:ext uri="{9D8B030D-6E8A-4147-A177-3AD203B41FA5}">
                      <a16:colId xmlns:a16="http://schemas.microsoft.com/office/drawing/2014/main" val="4228836841"/>
                    </a:ext>
                  </a:extLst>
                </a:gridCol>
                <a:gridCol w="1587996">
                  <a:extLst>
                    <a:ext uri="{9D8B030D-6E8A-4147-A177-3AD203B41FA5}">
                      <a16:colId xmlns:a16="http://schemas.microsoft.com/office/drawing/2014/main" val="2676967101"/>
                    </a:ext>
                  </a:extLst>
                </a:gridCol>
                <a:gridCol w="4060890">
                  <a:extLst>
                    <a:ext uri="{9D8B030D-6E8A-4147-A177-3AD203B41FA5}">
                      <a16:colId xmlns:a16="http://schemas.microsoft.com/office/drawing/2014/main" val="190375049"/>
                    </a:ext>
                  </a:extLst>
                </a:gridCol>
              </a:tblGrid>
              <a:tr h="336966">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CIM class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measurementType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61850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200" b="1" kern="100" spc="40">
                          <a:effectLst/>
                          <a:latin typeface="Arial" panose="020B0604020202020204" pitchFamily="34" charset="0"/>
                          <a:ea typeface="Times New Roman" panose="02020603050405020304" pitchFamily="18"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4797744"/>
                  </a:ext>
                </a:extLst>
              </a:tr>
              <a:tr h="336966">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Accumulator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ApparentEnergy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TotVAh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Net </a:t>
                      </a: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apparent energy </a:t>
                      </a: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since last reset</a:t>
                      </a: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664416"/>
                  </a:ext>
                </a:extLst>
              </a:tr>
              <a:tr h="336966">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Accumulator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ReactiveEnergy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TotVArh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Net</a:t>
                      </a: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reactive energy</a:t>
                      </a: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since last reset</a:t>
                      </a: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815567"/>
                  </a:ext>
                </a:extLst>
              </a:tr>
              <a:tr h="336966">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Accumulator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ActiveEnergy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TotWh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Net</a:t>
                      </a: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 real energy</a:t>
                      </a:r>
                      <a:r>
                        <a:rPr lang="en-GB" sz="12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since last reset</a:t>
                      </a:r>
                      <a:r>
                        <a:rPr lang="en-GB" sz="1200" kern="100" spc="4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7616220"/>
                  </a:ext>
                </a:extLst>
              </a:tr>
              <a:tr h="705169">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Accumulator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ActiveEnergySupply</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dirty="0" err="1">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SupWh</a:t>
                      </a:r>
                      <a:endParaRPr lang="en-GB" sz="1200" kern="100" spc="4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Real energy supply (default direction: towards grid busbar)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0307192"/>
                  </a:ext>
                </a:extLst>
              </a:tr>
              <a:tr h="705169">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Accumulator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ReactiveEnergySupply</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SupVArh</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Reactive energy supply (default direction: towards grid busbar)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5114662"/>
                  </a:ext>
                </a:extLst>
              </a:tr>
              <a:tr h="336966">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Accumulator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ActiveEnergyDemand</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DmdWh</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Real energy demand (direction: from grid busbar)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9711442"/>
                  </a:ext>
                </a:extLst>
              </a:tr>
              <a:tr h="336966">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Accumulator</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ReactiveEnergyDemand</a:t>
                      </a:r>
                      <a:endParaRPr lang="en-GB" sz="12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dirty="0" err="1">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DmdVArh</a:t>
                      </a:r>
                      <a:endParaRPr lang="en-GB" sz="1200" kern="100" spc="4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200" kern="100" spc="40"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Reactive energy demand (direction: from grid busbar)</a:t>
                      </a:r>
                      <a:endParaRPr lang="en-GB" sz="1200" kern="100" spc="4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9773025"/>
                  </a:ext>
                </a:extLst>
              </a:tr>
            </a:tbl>
          </a:graphicData>
        </a:graphic>
      </p:graphicFrame>
    </p:spTree>
    <p:extLst>
      <p:ext uri="{BB962C8B-B14F-4D97-AF65-F5344CB8AC3E}">
        <p14:creationId xmlns:p14="http://schemas.microsoft.com/office/powerpoint/2010/main" val="420629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A12AD23-FB12-F5A2-D638-492A329DF0A8}"/>
              </a:ext>
            </a:extLst>
          </p:cNvPr>
          <p:cNvGraphicFramePr>
            <a:graphicFrameLocks noGrp="1"/>
          </p:cNvGraphicFramePr>
          <p:nvPr>
            <p:ph idx="1"/>
            <p:extLst>
              <p:ext uri="{D42A27DB-BD31-4B8C-83A1-F6EECF244321}">
                <p14:modId xmlns:p14="http://schemas.microsoft.com/office/powerpoint/2010/main" val="2699063913"/>
              </p:ext>
            </p:extLst>
          </p:nvPr>
        </p:nvGraphicFramePr>
        <p:xfrm>
          <a:off x="2505206" y="1578326"/>
          <a:ext cx="9082852" cy="4426842"/>
        </p:xfrm>
        <a:graphic>
          <a:graphicData uri="http://schemas.openxmlformats.org/drawingml/2006/table">
            <a:tbl>
              <a:tblPr firstRow="1" firstCol="1" bandRow="1"/>
              <a:tblGrid>
                <a:gridCol w="1433535">
                  <a:extLst>
                    <a:ext uri="{9D8B030D-6E8A-4147-A177-3AD203B41FA5}">
                      <a16:colId xmlns:a16="http://schemas.microsoft.com/office/drawing/2014/main" val="2457383772"/>
                    </a:ext>
                  </a:extLst>
                </a:gridCol>
                <a:gridCol w="2789386">
                  <a:extLst>
                    <a:ext uri="{9D8B030D-6E8A-4147-A177-3AD203B41FA5}">
                      <a16:colId xmlns:a16="http://schemas.microsoft.com/office/drawing/2014/main" val="2189597638"/>
                    </a:ext>
                  </a:extLst>
                </a:gridCol>
                <a:gridCol w="1366208">
                  <a:extLst>
                    <a:ext uri="{9D8B030D-6E8A-4147-A177-3AD203B41FA5}">
                      <a16:colId xmlns:a16="http://schemas.microsoft.com/office/drawing/2014/main" val="854001168"/>
                    </a:ext>
                  </a:extLst>
                </a:gridCol>
                <a:gridCol w="3493723">
                  <a:extLst>
                    <a:ext uri="{9D8B030D-6E8A-4147-A177-3AD203B41FA5}">
                      <a16:colId xmlns:a16="http://schemas.microsoft.com/office/drawing/2014/main" val="3953828002"/>
                    </a:ext>
                  </a:extLst>
                </a:gridCol>
              </a:tblGrid>
              <a:tr h="0">
                <a:tc>
                  <a:txBody>
                    <a:bodyPr/>
                    <a:lstStyle/>
                    <a:p>
                      <a:pPr algn="ctr">
                        <a:lnSpc>
                          <a:spcPct val="115000"/>
                        </a:lnSpc>
                        <a:spcBef>
                          <a:spcPts val="300"/>
                        </a:spcBef>
                        <a:spcAft>
                          <a:spcPts val="300"/>
                        </a:spcAft>
                      </a:pPr>
                      <a:r>
                        <a:rPr lang="en-GB" sz="1400" b="1" kern="100" spc="40">
                          <a:effectLst/>
                          <a:latin typeface="Arial" panose="020B0604020202020204" pitchFamily="34" charset="0"/>
                          <a:ea typeface="Times New Roman" panose="02020603050405020304" pitchFamily="18" charset="0"/>
                          <a:cs typeface="Times New Roman" panose="02020603050405020304" pitchFamily="18" charset="0"/>
                        </a:rPr>
                        <a:t>CIM class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400" b="1" kern="100" spc="40">
                          <a:effectLst/>
                          <a:latin typeface="Arial" panose="020B0604020202020204" pitchFamily="34" charset="0"/>
                          <a:ea typeface="Times New Roman" panose="02020603050405020304" pitchFamily="18" charset="0"/>
                          <a:cs typeface="Times New Roman" panose="02020603050405020304" pitchFamily="18" charset="0"/>
                        </a:rPr>
                        <a:t>measurementType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400" b="1" kern="100" spc="40">
                          <a:effectLst/>
                          <a:latin typeface="Arial" panose="020B0604020202020204" pitchFamily="34" charset="0"/>
                          <a:ea typeface="Times New Roman" panose="02020603050405020304" pitchFamily="18" charset="0"/>
                          <a:cs typeface="Times New Roman" panose="02020603050405020304" pitchFamily="18" charset="0"/>
                        </a:rPr>
                        <a:t>61850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400" b="1" kern="100" spc="40">
                          <a:effectLst/>
                          <a:latin typeface="Arial" panose="020B0604020202020204" pitchFamily="34" charset="0"/>
                          <a:ea typeface="Times New Roman" panose="02020603050405020304" pitchFamily="18"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6981394"/>
                  </a:ext>
                </a:extLst>
              </a:tr>
              <a:tr h="0">
                <a:tc>
                  <a:txBody>
                    <a:bodyPr/>
                    <a:lstStyle/>
                    <a:p>
                      <a:pPr>
                        <a:lnSpc>
                          <a:spcPct val="115000"/>
                        </a:lnSpc>
                        <a:spcBef>
                          <a:spcPts val="300"/>
                        </a:spcBef>
                        <a:spcAft>
                          <a:spcPts val="300"/>
                        </a:spcAft>
                      </a:pPr>
                      <a:r>
                        <a:rPr lang="en-GB" sz="1400" kern="100" spc="40"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Analog OR Discrete +</a:t>
                      </a:r>
                      <a:endParaRPr lang="en-GB" sz="1400" kern="100" spc="4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Setpoint</a:t>
                      </a:r>
                      <a:endParaRPr lang="en-GB" sz="1400" kern="100" spc="4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TapPosition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TapPos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Tap position of power transformer or phaseshifter</a:t>
                      </a:r>
                    </a:p>
                    <a:p>
                      <a:pPr>
                        <a:lnSpc>
                          <a:spcPct val="115000"/>
                        </a:lnSpc>
                        <a:spcBef>
                          <a:spcPts val="300"/>
                        </a:spcBef>
                        <a:spcAft>
                          <a:spcPts val="300"/>
                        </a:spcAft>
                      </a:pPr>
                      <a:r>
                        <a:rPr lang="en-GB" sz="1400" kern="100" spc="4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(measurement and/or control)</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1830454"/>
                  </a:ext>
                </a:extLst>
              </a:tr>
              <a:tr h="0">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Analog +</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Setpoint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VoltageSetpoint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VolSPt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Voltage setpoint for example for power transformer tap changer controller or capacitor bank control.</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(control and feedback measurement)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662725"/>
                  </a:ext>
                </a:extLst>
              </a:tr>
              <a:tr h="0">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Analog +</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Setpoint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VoltageReferenceSetpoint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VRefSPt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Reference voltage (VRef) setpoint for voltage-reactive power operational function.</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(control and feedback measurement)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9909237"/>
                  </a:ext>
                </a:extLst>
              </a:tr>
              <a:tr h="0">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Analog +</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Setpoint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ActivePowerSetpoint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WSpt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Active power setpoint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(control and feedback measurement)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817035"/>
                  </a:ext>
                </a:extLst>
              </a:tr>
              <a:tr h="0">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Analog + </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Setpoint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ActivePowerLimit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WMaxSpt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Limiting setpoint of the DER's active power </a:t>
                      </a:r>
                      <a:endParaRPr lang="en-GB" sz="1400" kern="100" spc="4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(control and feedback measurement)</a:t>
                      </a:r>
                      <a:endParaRPr lang="en-GB" sz="1400" kern="100" spc="4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336376"/>
                  </a:ext>
                </a:extLst>
              </a:tr>
            </a:tbl>
          </a:graphicData>
        </a:graphic>
      </p:graphicFrame>
      <p:sp>
        <p:nvSpPr>
          <p:cNvPr id="3" name="Title 2">
            <a:extLst>
              <a:ext uri="{FF2B5EF4-FFF2-40B4-BE49-F238E27FC236}">
                <a16:creationId xmlns:a16="http://schemas.microsoft.com/office/drawing/2014/main" id="{387889AB-5856-1508-20AF-B6284AF8861C}"/>
              </a:ext>
            </a:extLst>
          </p:cNvPr>
          <p:cNvSpPr>
            <a:spLocks noGrp="1"/>
          </p:cNvSpPr>
          <p:nvPr>
            <p:ph type="title"/>
          </p:nvPr>
        </p:nvSpPr>
        <p:spPr/>
        <p:txBody>
          <a:bodyPr/>
          <a:lstStyle/>
          <a:p>
            <a:r>
              <a:rPr lang="en-US" dirty="0"/>
              <a:t>Setpoint + Analogs</a:t>
            </a:r>
            <a:endParaRPr lang="en-GB" dirty="0"/>
          </a:p>
        </p:txBody>
      </p:sp>
      <p:sp>
        <p:nvSpPr>
          <p:cNvPr id="4" name="Slide Number Placeholder 3">
            <a:extLst>
              <a:ext uri="{FF2B5EF4-FFF2-40B4-BE49-F238E27FC236}">
                <a16:creationId xmlns:a16="http://schemas.microsoft.com/office/drawing/2014/main" id="{B1933C8E-84C4-2691-CBB8-A91A31334444}"/>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42562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305CF0-9ECC-ACD9-9192-0C6E6099A188}"/>
              </a:ext>
            </a:extLst>
          </p:cNvPr>
          <p:cNvSpPr>
            <a:spLocks noGrp="1"/>
          </p:cNvSpPr>
          <p:nvPr>
            <p:ph type="title"/>
          </p:nvPr>
        </p:nvSpPr>
        <p:spPr/>
        <p:txBody>
          <a:bodyPr/>
          <a:lstStyle/>
          <a:p>
            <a:r>
              <a:rPr lang="en-US" dirty="0"/>
              <a:t>Discrete</a:t>
            </a:r>
            <a:endParaRPr lang="en-GB" dirty="0"/>
          </a:p>
        </p:txBody>
      </p:sp>
      <p:sp>
        <p:nvSpPr>
          <p:cNvPr id="4" name="Slide Number Placeholder 3">
            <a:extLst>
              <a:ext uri="{FF2B5EF4-FFF2-40B4-BE49-F238E27FC236}">
                <a16:creationId xmlns:a16="http://schemas.microsoft.com/office/drawing/2014/main" id="{1916FAE0-60D8-340E-A39A-CFB1317B33B1}"/>
              </a:ext>
            </a:extLst>
          </p:cNvPr>
          <p:cNvSpPr>
            <a:spLocks noGrp="1"/>
          </p:cNvSpPr>
          <p:nvPr>
            <p:ph type="sldNum" sz="quarter" idx="4"/>
          </p:nvPr>
        </p:nvSpPr>
        <p:spPr/>
        <p:txBody>
          <a:bodyPr/>
          <a:lstStyle/>
          <a:p>
            <a:fld id="{294A09A9-5501-47C1-A89A-A340965A2BE2}" type="slidenum">
              <a:rPr lang="en-US" smtClean="0"/>
              <a:pPr/>
              <a:t>16</a:t>
            </a:fld>
            <a:endParaRPr lang="en-US" dirty="0"/>
          </a:p>
        </p:txBody>
      </p:sp>
      <p:graphicFrame>
        <p:nvGraphicFramePr>
          <p:cNvPr id="9" name="Content Placeholder 8">
            <a:extLst>
              <a:ext uri="{FF2B5EF4-FFF2-40B4-BE49-F238E27FC236}">
                <a16:creationId xmlns:a16="http://schemas.microsoft.com/office/drawing/2014/main" id="{1B29AC53-DCC9-C547-A99B-8EE8E18F5626}"/>
              </a:ext>
            </a:extLst>
          </p:cNvPr>
          <p:cNvGraphicFramePr>
            <a:graphicFrameLocks noGrp="1"/>
          </p:cNvGraphicFramePr>
          <p:nvPr>
            <p:ph idx="1"/>
            <p:extLst>
              <p:ext uri="{D42A27DB-BD31-4B8C-83A1-F6EECF244321}">
                <p14:modId xmlns:p14="http://schemas.microsoft.com/office/powerpoint/2010/main" val="2920040501"/>
              </p:ext>
            </p:extLst>
          </p:nvPr>
        </p:nvGraphicFramePr>
        <p:xfrm>
          <a:off x="1302707" y="1523017"/>
          <a:ext cx="10171132" cy="4537460"/>
        </p:xfrm>
        <a:graphic>
          <a:graphicData uri="http://schemas.openxmlformats.org/drawingml/2006/table">
            <a:tbl>
              <a:tblPr firstRow="1" firstCol="1" bandRow="1"/>
              <a:tblGrid>
                <a:gridCol w="1605297">
                  <a:extLst>
                    <a:ext uri="{9D8B030D-6E8A-4147-A177-3AD203B41FA5}">
                      <a16:colId xmlns:a16="http://schemas.microsoft.com/office/drawing/2014/main" val="208527082"/>
                    </a:ext>
                  </a:extLst>
                </a:gridCol>
                <a:gridCol w="3123602">
                  <a:extLst>
                    <a:ext uri="{9D8B030D-6E8A-4147-A177-3AD203B41FA5}">
                      <a16:colId xmlns:a16="http://schemas.microsoft.com/office/drawing/2014/main" val="2207024801"/>
                    </a:ext>
                  </a:extLst>
                </a:gridCol>
                <a:gridCol w="1529903">
                  <a:extLst>
                    <a:ext uri="{9D8B030D-6E8A-4147-A177-3AD203B41FA5}">
                      <a16:colId xmlns:a16="http://schemas.microsoft.com/office/drawing/2014/main" val="1892557953"/>
                    </a:ext>
                  </a:extLst>
                </a:gridCol>
                <a:gridCol w="3912330">
                  <a:extLst>
                    <a:ext uri="{9D8B030D-6E8A-4147-A177-3AD203B41FA5}">
                      <a16:colId xmlns:a16="http://schemas.microsoft.com/office/drawing/2014/main" val="2607482582"/>
                    </a:ext>
                  </a:extLst>
                </a:gridCol>
              </a:tblGrid>
              <a:tr h="0">
                <a:tc>
                  <a:txBody>
                    <a:bodyPr/>
                    <a:lstStyle/>
                    <a:p>
                      <a:pPr algn="ctr">
                        <a:lnSpc>
                          <a:spcPct val="115000"/>
                        </a:lnSpc>
                        <a:spcBef>
                          <a:spcPts val="300"/>
                        </a:spcBef>
                        <a:spcAft>
                          <a:spcPts val="300"/>
                        </a:spcAft>
                      </a:pPr>
                      <a:r>
                        <a:rPr lang="en-GB" sz="1400" b="1" kern="100" spc="40">
                          <a:effectLst/>
                          <a:latin typeface="Arial" panose="020B0604020202020204" pitchFamily="34" charset="0"/>
                          <a:ea typeface="Times New Roman" panose="02020603050405020304" pitchFamily="18" charset="0"/>
                          <a:cs typeface="Times New Roman" panose="02020603050405020304" pitchFamily="18" charset="0"/>
                        </a:rPr>
                        <a:t>CIM class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400" b="1" kern="100" spc="40">
                          <a:effectLst/>
                          <a:latin typeface="Arial" panose="020B0604020202020204" pitchFamily="34" charset="0"/>
                          <a:ea typeface="Times New Roman" panose="02020603050405020304" pitchFamily="18" charset="0"/>
                          <a:cs typeface="Times New Roman" panose="02020603050405020304" pitchFamily="18" charset="0"/>
                        </a:rPr>
                        <a:t>measurementType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400" b="1" kern="100" spc="40">
                          <a:effectLst/>
                          <a:latin typeface="Arial" panose="020B0604020202020204" pitchFamily="34" charset="0"/>
                          <a:ea typeface="Times New Roman" panose="02020603050405020304" pitchFamily="18" charset="0"/>
                          <a:cs typeface="Times New Roman" panose="02020603050405020304" pitchFamily="18" charset="0"/>
                        </a:rPr>
                        <a:t>61850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400" b="1" kern="100" spc="40">
                          <a:effectLst/>
                          <a:latin typeface="Arial" panose="020B0604020202020204" pitchFamily="34" charset="0"/>
                          <a:ea typeface="Times New Roman" panose="02020603050405020304" pitchFamily="18"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5904330"/>
                  </a:ext>
                </a:extLst>
              </a:tr>
              <a:tr h="0">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Discrete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Automatic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Auto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True means</a:t>
                      </a: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 automatic operation (not manual)</a:t>
                      </a:r>
                    </a:p>
                    <a:p>
                      <a:pPr>
                        <a:lnSpc>
                          <a:spcPct val="115000"/>
                        </a:lnSpc>
                        <a:spcBef>
                          <a:spcPts val="300"/>
                        </a:spcBef>
                        <a:spcAft>
                          <a:spcPts val="300"/>
                        </a:spcAft>
                      </a:pPr>
                      <a:r>
                        <a:rPr lang="en-GB" sz="1400" kern="100" spc="4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(status and control)</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1265322"/>
                  </a:ext>
                </a:extLst>
              </a:tr>
              <a:tr h="0">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Discrete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LocalOperation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Loc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True means</a:t>
                      </a: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 local operation (not remote)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2660640"/>
                  </a:ext>
                </a:extLst>
              </a:tr>
              <a:tr h="0">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Discrete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ResetStatistics</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RsStat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True initiates resetting of statistics</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6495296"/>
                  </a:ext>
                </a:extLst>
              </a:tr>
              <a:tr h="0">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Discrete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SwitchPosition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Pos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Switch position</a:t>
                      </a:r>
                    </a:p>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[2bits= intermediate,open,closed,ignore]</a:t>
                      </a:r>
                    </a:p>
                    <a:p>
                      <a:pPr>
                        <a:lnSpc>
                          <a:spcPct val="115000"/>
                        </a:lnSpc>
                        <a:spcBef>
                          <a:spcPts val="300"/>
                        </a:spcBef>
                        <a:spcAft>
                          <a:spcPts val="300"/>
                        </a:spcAft>
                      </a:pPr>
                      <a:r>
                        <a:rPr lang="en-GB" sz="1400" kern="100" spc="4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(status and/or control)</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008516"/>
                  </a:ext>
                </a:extLst>
              </a:tr>
              <a:tr h="0">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Discrete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TapChange</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TapChg</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Tap position adjustment in given direction (raise, lower)</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(control)</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171558"/>
                  </a:ext>
                </a:extLst>
              </a:tr>
              <a:tr h="0">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Discrete OR</a:t>
                      </a:r>
                    </a:p>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Analog</a:t>
                      </a:r>
                    </a:p>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OperationCount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strike="sngStrike" kern="100" spc="40">
                          <a:effectLst/>
                          <a:latin typeface="Arial" panose="020B0604020202020204" pitchFamily="34" charset="0"/>
                          <a:ea typeface="Times New Roman" panose="02020603050405020304" pitchFamily="18" charset="0"/>
                          <a:cs typeface="Times New Roman" panose="02020603050405020304" pitchFamily="18" charset="0"/>
                        </a:rPr>
                        <a:t>OperCnt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OpCnt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Operation count, </a:t>
                      </a:r>
                      <a:r>
                        <a:rPr lang="en-GB" sz="14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for example for switch or breaker operations</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(status)</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0581650"/>
                  </a:ext>
                </a:extLst>
              </a:tr>
              <a:tr h="0">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Analog +</a:t>
                      </a:r>
                    </a:p>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Setpoint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a:effectLst/>
                          <a:latin typeface="Arial" panose="020B0604020202020204" pitchFamily="34" charset="0"/>
                          <a:ea typeface="Times New Roman" panose="02020603050405020304" pitchFamily="18" charset="0"/>
                          <a:cs typeface="Times New Roman" panose="02020603050405020304" pitchFamily="18" charset="0"/>
                        </a:rPr>
                        <a:t>OperationCountReset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strike="sngStrike" kern="100" spc="40">
                          <a:effectLst/>
                          <a:latin typeface="Arial" panose="020B0604020202020204" pitchFamily="34" charset="0"/>
                          <a:ea typeface="Times New Roman" panose="02020603050405020304" pitchFamily="18" charset="0"/>
                          <a:cs typeface="Times New Roman" panose="02020603050405020304" pitchFamily="18" charset="0"/>
                        </a:rPr>
                        <a:t>OperCnt</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1400" kern="100" spc="4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OpCntRs</a:t>
                      </a:r>
                      <a:endParaRPr lang="en-GB" sz="1400" kern="100"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00" spc="40" dirty="0">
                          <a:effectLst/>
                          <a:latin typeface="Arial" panose="020B0604020202020204" pitchFamily="34" charset="0"/>
                          <a:ea typeface="Times New Roman" panose="02020603050405020304" pitchFamily="18" charset="0"/>
                          <a:cs typeface="Times New Roman" panose="02020603050405020304" pitchFamily="18" charset="0"/>
                        </a:rPr>
                        <a:t>Operation count resettable</a:t>
                      </a:r>
                    </a:p>
                    <a:p>
                      <a:pPr>
                        <a:lnSpc>
                          <a:spcPct val="115000"/>
                        </a:lnSpc>
                        <a:spcBef>
                          <a:spcPts val="300"/>
                        </a:spcBef>
                        <a:spcAft>
                          <a:spcPts val="300"/>
                        </a:spcAft>
                      </a:pPr>
                      <a:r>
                        <a:rPr lang="en-GB" sz="1400" kern="100" spc="4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(status and/or control)</a:t>
                      </a:r>
                      <a:endParaRPr lang="en-GB" sz="1400" kern="100" spc="4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492176"/>
                  </a:ext>
                </a:extLst>
              </a:tr>
            </a:tbl>
          </a:graphicData>
        </a:graphic>
      </p:graphicFrame>
    </p:spTree>
    <p:extLst>
      <p:ext uri="{BB962C8B-B14F-4D97-AF65-F5344CB8AC3E}">
        <p14:creationId xmlns:p14="http://schemas.microsoft.com/office/powerpoint/2010/main" val="360666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42C93-3DB6-F8D0-5EC9-7C77A8E357EE}"/>
              </a:ext>
            </a:extLst>
          </p:cNvPr>
          <p:cNvSpPr>
            <a:spLocks noGrp="1"/>
          </p:cNvSpPr>
          <p:nvPr>
            <p:ph idx="1"/>
          </p:nvPr>
        </p:nvSpPr>
        <p:spPr/>
        <p:txBody>
          <a:bodyPr/>
          <a:lstStyle/>
          <a:p>
            <a:r>
              <a:rPr lang="en-GB" dirty="0"/>
              <a:t>At the same terminal e.g. RMS &amp; average values.</a:t>
            </a:r>
          </a:p>
          <a:p>
            <a:r>
              <a:rPr lang="en-GB" dirty="0"/>
              <a:t>Need a way to distinguish them …</a:t>
            </a:r>
          </a:p>
          <a:p>
            <a:endParaRPr lang="en-GB" dirty="0"/>
          </a:p>
          <a:p>
            <a:r>
              <a:rPr lang="en-GB" dirty="0"/>
              <a:t>Add attributes for</a:t>
            </a:r>
          </a:p>
          <a:p>
            <a:pPr marL="0" indent="0">
              <a:buNone/>
            </a:pPr>
            <a:r>
              <a:rPr lang="en-GB" dirty="0" err="1"/>
              <a:t>CalculationMethod</a:t>
            </a:r>
            <a:r>
              <a:rPr lang="en-GB" dirty="0"/>
              <a:t>:	RMS, Average, Min, Max</a:t>
            </a:r>
          </a:p>
          <a:p>
            <a:pPr marL="0" indent="0">
              <a:buNone/>
            </a:pPr>
            <a:r>
              <a:rPr lang="en-GB" dirty="0" err="1"/>
              <a:t>CalculationPeriod</a:t>
            </a:r>
            <a:r>
              <a:rPr lang="en-GB" dirty="0"/>
              <a:t>	:	3 s, 15 minute, 1 day, 1 week, 1 hour</a:t>
            </a:r>
          </a:p>
          <a:p>
            <a:endParaRPr lang="en-GB" dirty="0"/>
          </a:p>
          <a:p>
            <a:endParaRPr lang="en-GB" dirty="0"/>
          </a:p>
          <a:p>
            <a:pPr marL="0" indent="0">
              <a:buNone/>
            </a:pPr>
            <a:r>
              <a:rPr lang="en-GB" dirty="0"/>
              <a:t>IEC 61869-9  </a:t>
            </a:r>
            <a:r>
              <a:rPr lang="en-GB" dirty="0" err="1"/>
              <a:t>MeterReading</a:t>
            </a:r>
            <a:r>
              <a:rPr lang="en-GB" dirty="0"/>
              <a:t>  </a:t>
            </a:r>
            <a:r>
              <a:rPr lang="en-GB"/>
              <a:t>18 properties</a:t>
            </a:r>
            <a:endParaRPr lang="en-GB" dirty="0"/>
          </a:p>
        </p:txBody>
      </p:sp>
      <p:sp>
        <p:nvSpPr>
          <p:cNvPr id="3" name="Title 2">
            <a:extLst>
              <a:ext uri="{FF2B5EF4-FFF2-40B4-BE49-F238E27FC236}">
                <a16:creationId xmlns:a16="http://schemas.microsoft.com/office/drawing/2014/main" id="{92B0137B-A90A-7E6E-023A-7A53F089466F}"/>
              </a:ext>
            </a:extLst>
          </p:cNvPr>
          <p:cNvSpPr>
            <a:spLocks noGrp="1"/>
          </p:cNvSpPr>
          <p:nvPr>
            <p:ph type="title"/>
          </p:nvPr>
        </p:nvSpPr>
        <p:spPr/>
        <p:txBody>
          <a:bodyPr/>
          <a:lstStyle/>
          <a:p>
            <a:r>
              <a:rPr lang="en-GB" dirty="0"/>
              <a:t>Multiple measurements for the same quantity </a:t>
            </a:r>
          </a:p>
        </p:txBody>
      </p:sp>
      <p:sp>
        <p:nvSpPr>
          <p:cNvPr id="4" name="Slide Number Placeholder 3">
            <a:extLst>
              <a:ext uri="{FF2B5EF4-FFF2-40B4-BE49-F238E27FC236}">
                <a16:creationId xmlns:a16="http://schemas.microsoft.com/office/drawing/2014/main" id="{DEB40643-C518-5FCC-5C00-E11CA1ECEA66}"/>
              </a:ext>
            </a:extLst>
          </p:cNvPr>
          <p:cNvSpPr>
            <a:spLocks noGrp="1"/>
          </p:cNvSpPr>
          <p:nvPr>
            <p:ph type="sldNum" sz="quarter" idx="4"/>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342703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825039-AA89-9CBF-77F6-ADD71BABF5D5}"/>
              </a:ext>
            </a:extLst>
          </p:cNvPr>
          <p:cNvSpPr>
            <a:spLocks noGrp="1"/>
          </p:cNvSpPr>
          <p:nvPr>
            <p:ph idx="1"/>
          </p:nvPr>
        </p:nvSpPr>
        <p:spPr>
          <a:xfrm>
            <a:off x="457199" y="1467853"/>
            <a:ext cx="4776953" cy="4628147"/>
          </a:xfrm>
        </p:spPr>
        <p:txBody>
          <a:bodyPr/>
          <a:lstStyle/>
          <a:p>
            <a:r>
              <a:rPr lang="en-US" dirty="0"/>
              <a:t>Similar to MeasurementType</a:t>
            </a:r>
          </a:p>
          <a:p>
            <a:pPr marL="0" indent="0">
              <a:buNone/>
            </a:pPr>
            <a:r>
              <a:rPr lang="en-US" dirty="0"/>
              <a:t>Except CIM documents don’t list any strings</a:t>
            </a:r>
          </a:p>
          <a:p>
            <a:pPr marL="0" indent="0">
              <a:buNone/>
            </a:pPr>
            <a:endParaRPr lang="en-US" dirty="0"/>
          </a:p>
          <a:p>
            <a:pPr marL="0" indent="0">
              <a:buNone/>
            </a:pPr>
            <a:r>
              <a:rPr lang="en-US" dirty="0"/>
              <a:t>And many (most?, all?) controls are associated with a measurement which has its own type.</a:t>
            </a:r>
          </a:p>
          <a:p>
            <a:pPr marL="0" indent="0">
              <a:buNone/>
            </a:pPr>
            <a:endParaRPr lang="en-US" dirty="0"/>
          </a:p>
        </p:txBody>
      </p:sp>
      <p:sp>
        <p:nvSpPr>
          <p:cNvPr id="3" name="Title 2">
            <a:extLst>
              <a:ext uri="{FF2B5EF4-FFF2-40B4-BE49-F238E27FC236}">
                <a16:creationId xmlns:a16="http://schemas.microsoft.com/office/drawing/2014/main" id="{51716434-C427-6807-5217-C21B0B2A5594}"/>
              </a:ext>
            </a:extLst>
          </p:cNvPr>
          <p:cNvSpPr>
            <a:spLocks noGrp="1"/>
          </p:cNvSpPr>
          <p:nvPr>
            <p:ph type="title"/>
          </p:nvPr>
        </p:nvSpPr>
        <p:spPr/>
        <p:txBody>
          <a:bodyPr/>
          <a:lstStyle/>
          <a:p>
            <a:r>
              <a:rPr lang="en-US" dirty="0"/>
              <a:t>Control Type</a:t>
            </a:r>
            <a:endParaRPr lang="en-GB" dirty="0"/>
          </a:p>
        </p:txBody>
      </p:sp>
      <p:sp>
        <p:nvSpPr>
          <p:cNvPr id="4" name="Slide Number Placeholder 3">
            <a:extLst>
              <a:ext uri="{FF2B5EF4-FFF2-40B4-BE49-F238E27FC236}">
                <a16:creationId xmlns:a16="http://schemas.microsoft.com/office/drawing/2014/main" id="{3AB18333-A737-9278-05AE-69F949F8F456}"/>
              </a:ext>
            </a:extLst>
          </p:cNvPr>
          <p:cNvSpPr>
            <a:spLocks noGrp="1"/>
          </p:cNvSpPr>
          <p:nvPr>
            <p:ph type="sldNum" sz="quarter" idx="4"/>
          </p:nvPr>
        </p:nvSpPr>
        <p:spPr/>
        <p:txBody>
          <a:bodyPr/>
          <a:lstStyle/>
          <a:p>
            <a:fld id="{294A09A9-5501-47C1-A89A-A340965A2BE2}" type="slidenum">
              <a:rPr lang="en-US" smtClean="0"/>
              <a:pPr/>
              <a:t>18</a:t>
            </a:fld>
            <a:endParaRPr lang="en-US" dirty="0"/>
          </a:p>
        </p:txBody>
      </p:sp>
      <p:pic>
        <p:nvPicPr>
          <p:cNvPr id="6" name="Picture 5">
            <a:extLst>
              <a:ext uri="{FF2B5EF4-FFF2-40B4-BE49-F238E27FC236}">
                <a16:creationId xmlns:a16="http://schemas.microsoft.com/office/drawing/2014/main" id="{815C2EED-1241-F7E5-EDBA-539353ED670A}"/>
              </a:ext>
            </a:extLst>
          </p:cNvPr>
          <p:cNvPicPr>
            <a:picLocks noChangeAspect="1"/>
          </p:cNvPicPr>
          <p:nvPr/>
        </p:nvPicPr>
        <p:blipFill>
          <a:blip r:embed="rId2"/>
          <a:stretch>
            <a:fillRect/>
          </a:stretch>
        </p:blipFill>
        <p:spPr>
          <a:xfrm>
            <a:off x="5727436" y="0"/>
            <a:ext cx="6464564" cy="6858000"/>
          </a:xfrm>
          <a:prstGeom prst="rect">
            <a:avLst/>
          </a:prstGeom>
        </p:spPr>
      </p:pic>
      <p:sp>
        <p:nvSpPr>
          <p:cNvPr id="5" name="TextBox 4">
            <a:extLst>
              <a:ext uri="{FF2B5EF4-FFF2-40B4-BE49-F238E27FC236}">
                <a16:creationId xmlns:a16="http://schemas.microsoft.com/office/drawing/2014/main" id="{6B14ADA7-5EF2-FC8E-C360-5A16EC6E1B67}"/>
              </a:ext>
            </a:extLst>
          </p:cNvPr>
          <p:cNvSpPr txBox="1"/>
          <p:nvPr/>
        </p:nvSpPr>
        <p:spPr>
          <a:xfrm>
            <a:off x="657620" y="4456134"/>
            <a:ext cx="4576532" cy="2308324"/>
          </a:xfrm>
          <a:prstGeom prst="rect">
            <a:avLst/>
          </a:prstGeom>
          <a:solidFill>
            <a:srgbClr val="FFFF00"/>
          </a:solidFill>
        </p:spPr>
        <p:txBody>
          <a:bodyPr wrap="square" rtlCol="0">
            <a:spAutoFit/>
          </a:bodyPr>
          <a:lstStyle/>
          <a:p>
            <a:r>
              <a:rPr lang="en-US" dirty="0"/>
              <a:t>To be revised to use same design pattern as Measurement / </a:t>
            </a:r>
            <a:r>
              <a:rPr lang="en-US" dirty="0" err="1"/>
              <a:t>MeasurementValue</a:t>
            </a:r>
            <a:endParaRPr lang="en-US" dirty="0"/>
          </a:p>
          <a:p>
            <a:endParaRPr lang="en-US" dirty="0"/>
          </a:p>
          <a:p>
            <a:r>
              <a:rPr lang="en-US" dirty="0"/>
              <a:t>Control = static information</a:t>
            </a:r>
          </a:p>
          <a:p>
            <a:r>
              <a:rPr lang="en-US" dirty="0" err="1"/>
              <a:t>ControlValue</a:t>
            </a:r>
            <a:r>
              <a:rPr lang="en-US" dirty="0"/>
              <a:t> = dynamic</a:t>
            </a:r>
          </a:p>
          <a:p>
            <a:endParaRPr lang="en-US" dirty="0"/>
          </a:p>
          <a:p>
            <a:r>
              <a:rPr lang="en-US" dirty="0"/>
              <a:t>…</a:t>
            </a:r>
          </a:p>
          <a:p>
            <a:endParaRPr lang="en-GB" dirty="0"/>
          </a:p>
        </p:txBody>
      </p:sp>
    </p:spTree>
    <p:extLst>
      <p:ext uri="{BB962C8B-B14F-4D97-AF65-F5344CB8AC3E}">
        <p14:creationId xmlns:p14="http://schemas.microsoft.com/office/powerpoint/2010/main" val="326470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36B8A-9117-035B-5B5B-5959D7E0ABF4}"/>
              </a:ext>
            </a:extLst>
          </p:cNvPr>
          <p:cNvSpPr>
            <a:spLocks noGrp="1"/>
          </p:cNvSpPr>
          <p:nvPr>
            <p:ph idx="1"/>
          </p:nvPr>
        </p:nvSpPr>
        <p:spPr/>
        <p:txBody>
          <a:bodyPr/>
          <a:lstStyle/>
          <a:p>
            <a:pPr marL="0" indent="0">
              <a:buNone/>
            </a:pPr>
            <a:r>
              <a:rPr lang="en-US" dirty="0"/>
              <a:t>Problem statement:</a:t>
            </a:r>
          </a:p>
          <a:p>
            <a:pPr marL="0" indent="0">
              <a:buNone/>
            </a:pPr>
            <a:r>
              <a:rPr lang="en-US" dirty="0"/>
              <a:t>How can automated systems know which control is which (relevant for coordinated control, SIPS, …)</a:t>
            </a:r>
          </a:p>
          <a:p>
            <a:pPr marL="0" indent="0">
              <a:buNone/>
            </a:pPr>
            <a:endParaRPr lang="en-US" dirty="0"/>
          </a:p>
          <a:p>
            <a:pPr marL="0" indent="0">
              <a:buNone/>
            </a:pPr>
            <a:r>
              <a:rPr lang="en-US" dirty="0"/>
              <a:t>Today controls are identified objects = ok for humans via SCADA and switching schedules</a:t>
            </a:r>
          </a:p>
          <a:p>
            <a:pPr marL="0" indent="0">
              <a:buNone/>
            </a:pPr>
            <a:endParaRPr lang="en-US" dirty="0"/>
          </a:p>
          <a:p>
            <a:pPr marL="0" indent="0">
              <a:buNone/>
            </a:pPr>
            <a:r>
              <a:rPr lang="en-US" dirty="0"/>
              <a:t>Options:</a:t>
            </a:r>
          </a:p>
          <a:p>
            <a:pPr marL="0" indent="0">
              <a:buNone/>
            </a:pPr>
            <a:r>
              <a:rPr lang="en-US" dirty="0"/>
              <a:t>- add </a:t>
            </a:r>
            <a:r>
              <a:rPr lang="en-US" dirty="0" err="1"/>
              <a:t>controlType</a:t>
            </a:r>
            <a:r>
              <a:rPr lang="en-US" dirty="0"/>
              <a:t> attribute as string with CIM specific names (</a:t>
            </a:r>
            <a:r>
              <a:rPr lang="en-US" dirty="0" err="1"/>
              <a:t>cf</a:t>
            </a:r>
            <a:r>
              <a:rPr lang="en-US" dirty="0"/>
              <a:t> MeasurementType)</a:t>
            </a:r>
          </a:p>
          <a:p>
            <a:pPr marL="0" indent="0">
              <a:buNone/>
            </a:pPr>
            <a:r>
              <a:rPr lang="en-US" dirty="0"/>
              <a:t>- add </a:t>
            </a:r>
            <a:r>
              <a:rPr lang="en-US" dirty="0" err="1"/>
              <a:t>controlType</a:t>
            </a:r>
            <a:r>
              <a:rPr lang="en-US" dirty="0"/>
              <a:t> attribute as string with IEC 61850 naming conventions (</a:t>
            </a:r>
            <a:r>
              <a:rPr lang="en-US" dirty="0" err="1"/>
              <a:t>cf</a:t>
            </a:r>
            <a:r>
              <a:rPr lang="en-US" dirty="0"/>
              <a:t> MeasurementType)</a:t>
            </a:r>
          </a:p>
          <a:p>
            <a:pPr>
              <a:buFontTx/>
              <a:buChar char="-"/>
            </a:pPr>
            <a:r>
              <a:rPr lang="en-US" dirty="0"/>
              <a:t>specialized control classes (not easy to extend)</a:t>
            </a:r>
          </a:p>
          <a:p>
            <a:pPr>
              <a:buFontTx/>
              <a:buChar char="-"/>
            </a:pPr>
            <a:r>
              <a:rPr lang="en-US" dirty="0"/>
              <a:t>…</a:t>
            </a:r>
          </a:p>
        </p:txBody>
      </p:sp>
      <p:sp>
        <p:nvSpPr>
          <p:cNvPr id="3" name="Title 2">
            <a:extLst>
              <a:ext uri="{FF2B5EF4-FFF2-40B4-BE49-F238E27FC236}">
                <a16:creationId xmlns:a16="http://schemas.microsoft.com/office/drawing/2014/main" id="{AAE42D95-EE41-0F99-C48A-EDB8748F802B}"/>
              </a:ext>
            </a:extLst>
          </p:cNvPr>
          <p:cNvSpPr>
            <a:spLocks noGrp="1"/>
          </p:cNvSpPr>
          <p:nvPr>
            <p:ph type="title"/>
          </p:nvPr>
        </p:nvSpPr>
        <p:spPr/>
        <p:txBody>
          <a:bodyPr/>
          <a:lstStyle/>
          <a:p>
            <a:r>
              <a:rPr lang="en-US" dirty="0"/>
              <a:t>Control (&amp; Setpoint) Type</a:t>
            </a:r>
            <a:endParaRPr lang="en-GB" dirty="0"/>
          </a:p>
        </p:txBody>
      </p:sp>
      <p:sp>
        <p:nvSpPr>
          <p:cNvPr id="4" name="Slide Number Placeholder 3">
            <a:extLst>
              <a:ext uri="{FF2B5EF4-FFF2-40B4-BE49-F238E27FC236}">
                <a16:creationId xmlns:a16="http://schemas.microsoft.com/office/drawing/2014/main" id="{381DE5D1-EFAE-85C9-48FD-F95ABFC6426C}"/>
              </a:ext>
            </a:extLst>
          </p:cNvPr>
          <p:cNvSpPr>
            <a:spLocks noGrp="1"/>
          </p:cNvSpPr>
          <p:nvPr>
            <p:ph type="sldNum" sz="quarter" idx="4"/>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123456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E9DF80-B3C3-F7BE-1302-D0DBE803BC72}"/>
              </a:ext>
            </a:extLst>
          </p:cNvPr>
          <p:cNvSpPr>
            <a:spLocks noGrp="1"/>
          </p:cNvSpPr>
          <p:nvPr>
            <p:ph type="body" sz="quarter" idx="13"/>
          </p:nvPr>
        </p:nvSpPr>
        <p:spPr/>
        <p:txBody>
          <a:bodyPr/>
          <a:lstStyle/>
          <a:p>
            <a:pPr>
              <a:spcAft>
                <a:spcPts val="600"/>
              </a:spcAft>
            </a:pPr>
            <a:r>
              <a:rPr lang="en-US" sz="1800" dirty="0"/>
              <a:t>Issue categories</a:t>
            </a:r>
          </a:p>
          <a:p>
            <a:pPr>
              <a:spcAft>
                <a:spcPts val="600"/>
              </a:spcAft>
            </a:pPr>
            <a:r>
              <a:rPr lang="en-US" sz="1800" dirty="0"/>
              <a:t>Measurement Type</a:t>
            </a:r>
          </a:p>
          <a:p>
            <a:pPr>
              <a:spcAft>
                <a:spcPts val="600"/>
              </a:spcAft>
            </a:pPr>
            <a:r>
              <a:rPr lang="en-US" dirty="0"/>
              <a:t>Measurement Source</a:t>
            </a:r>
          </a:p>
          <a:p>
            <a:pPr>
              <a:spcAft>
                <a:spcPts val="600"/>
              </a:spcAft>
            </a:pPr>
            <a:r>
              <a:rPr lang="en-US" dirty="0"/>
              <a:t>…</a:t>
            </a:r>
            <a:endParaRPr lang="en-GB" sz="1800" dirty="0"/>
          </a:p>
          <a:p>
            <a:endParaRPr lang="en-GB" dirty="0"/>
          </a:p>
        </p:txBody>
      </p:sp>
      <p:sp>
        <p:nvSpPr>
          <p:cNvPr id="2" name="Title 1">
            <a:extLst>
              <a:ext uri="{FF2B5EF4-FFF2-40B4-BE49-F238E27FC236}">
                <a16:creationId xmlns:a16="http://schemas.microsoft.com/office/drawing/2014/main" id="{D416D933-86BB-1979-A2C1-C2B9A6B1D77B}"/>
              </a:ext>
            </a:extLst>
          </p:cNvPr>
          <p:cNvSpPr>
            <a:spLocks noGrp="1"/>
          </p:cNvSpPr>
          <p:nvPr>
            <p:ph type="title"/>
          </p:nvPr>
        </p:nvSpPr>
        <p:spPr/>
        <p:txBody>
          <a:bodyPr/>
          <a:lstStyle/>
          <a:p>
            <a:r>
              <a:rPr lang="en-GB" dirty="0"/>
              <a:t>Agenda</a:t>
            </a:r>
          </a:p>
        </p:txBody>
      </p:sp>
      <p:pic>
        <p:nvPicPr>
          <p:cNvPr id="10" name="Picture 9">
            <a:extLst>
              <a:ext uri="{FF2B5EF4-FFF2-40B4-BE49-F238E27FC236}">
                <a16:creationId xmlns:a16="http://schemas.microsoft.com/office/drawing/2014/main" id="{FB420A83-213A-F4AA-7D9C-43CF9F0CF5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cxnSp>
        <p:nvCxnSpPr>
          <p:cNvPr id="11" name="Straight Connector 10">
            <a:extLst>
              <a:ext uri="{FF2B5EF4-FFF2-40B4-BE49-F238E27FC236}">
                <a16:creationId xmlns:a16="http://schemas.microsoft.com/office/drawing/2014/main" id="{58765083-CF57-0B3B-7410-EB77D69C1ED9}"/>
              </a:ext>
            </a:extLst>
          </p:cNvPr>
          <p:cNvCxnSpPr/>
          <p:nvPr/>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D0496C-F1C5-6EE0-44AE-B8B2443B84B8}"/>
              </a:ext>
            </a:extLst>
          </p:cNvPr>
          <p:cNvCxnSpPr/>
          <p:nvPr/>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7CEB32A-4BD9-72E5-FE3D-A0E7C1B53D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
        <p:nvSpPr>
          <p:cNvPr id="8" name="Picture Placeholder 7">
            <a:extLst>
              <a:ext uri="{FF2B5EF4-FFF2-40B4-BE49-F238E27FC236}">
                <a16:creationId xmlns:a16="http://schemas.microsoft.com/office/drawing/2014/main" id="{A943DB07-861F-38E7-0F14-36935EBDB35C}"/>
              </a:ext>
            </a:extLst>
          </p:cNvPr>
          <p:cNvSpPr>
            <a:spLocks noGrp="1"/>
          </p:cNvSpPr>
          <p:nvPr>
            <p:ph type="pic" sz="quarter" idx="15"/>
          </p:nvPr>
        </p:nvSpPr>
        <p:spPr/>
        <p:txBody>
          <a:bodyPr/>
          <a:lstStyle/>
          <a:p>
            <a:endParaRPr lang="en-GB"/>
          </a:p>
        </p:txBody>
      </p:sp>
      <p:pic>
        <p:nvPicPr>
          <p:cNvPr id="12" name="Picture 11">
            <a:extLst>
              <a:ext uri="{FF2B5EF4-FFF2-40B4-BE49-F238E27FC236}">
                <a16:creationId xmlns:a16="http://schemas.microsoft.com/office/drawing/2014/main" id="{86113704-C41E-4B81-62AF-39E7A76E5800}"/>
              </a:ext>
            </a:extLst>
          </p:cNvPr>
          <p:cNvPicPr>
            <a:picLocks noChangeAspect="1"/>
          </p:cNvPicPr>
          <p:nvPr/>
        </p:nvPicPr>
        <p:blipFill>
          <a:blip r:embed="rId3"/>
          <a:stretch>
            <a:fillRect/>
          </a:stretch>
        </p:blipFill>
        <p:spPr>
          <a:xfrm>
            <a:off x="-1" y="0"/>
            <a:ext cx="4261607" cy="6858000"/>
          </a:xfrm>
          <a:prstGeom prst="rect">
            <a:avLst/>
          </a:prstGeom>
        </p:spPr>
      </p:pic>
    </p:spTree>
    <p:extLst>
      <p:ext uri="{BB962C8B-B14F-4D97-AF65-F5344CB8AC3E}">
        <p14:creationId xmlns:p14="http://schemas.microsoft.com/office/powerpoint/2010/main" val="163979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90583FD-E832-7117-08CA-CE732F3C8977}"/>
              </a:ext>
            </a:extLst>
          </p:cNvPr>
          <p:cNvGraphicFramePr>
            <a:graphicFrameLocks noGrp="1"/>
          </p:cNvGraphicFramePr>
          <p:nvPr>
            <p:ph idx="1"/>
            <p:extLst>
              <p:ext uri="{D42A27DB-BD31-4B8C-83A1-F6EECF244321}">
                <p14:modId xmlns:p14="http://schemas.microsoft.com/office/powerpoint/2010/main" val="476919704"/>
              </p:ext>
            </p:extLst>
          </p:nvPr>
        </p:nvGraphicFramePr>
        <p:xfrm>
          <a:off x="2506718" y="3277188"/>
          <a:ext cx="9511862" cy="3323148"/>
        </p:xfrm>
        <a:graphic>
          <a:graphicData uri="http://schemas.openxmlformats.org/drawingml/2006/table">
            <a:tbl>
              <a:tblPr>
                <a:tableStyleId>{5C22544A-7EE6-4342-B048-85BDC9FD1C3A}</a:tableStyleId>
              </a:tblPr>
              <a:tblGrid>
                <a:gridCol w="1403131">
                  <a:extLst>
                    <a:ext uri="{9D8B030D-6E8A-4147-A177-3AD203B41FA5}">
                      <a16:colId xmlns:a16="http://schemas.microsoft.com/office/drawing/2014/main" val="1940864881"/>
                    </a:ext>
                  </a:extLst>
                </a:gridCol>
                <a:gridCol w="8108731">
                  <a:extLst>
                    <a:ext uri="{9D8B030D-6E8A-4147-A177-3AD203B41FA5}">
                      <a16:colId xmlns:a16="http://schemas.microsoft.com/office/drawing/2014/main" val="1243095419"/>
                    </a:ext>
                  </a:extLst>
                </a:gridCol>
              </a:tblGrid>
              <a:tr h="227983">
                <a:tc>
                  <a:txBody>
                    <a:bodyPr/>
                    <a:lstStyle/>
                    <a:p>
                      <a:pPr algn="ctr">
                        <a:lnSpc>
                          <a:spcPct val="107000"/>
                        </a:lnSpc>
                        <a:spcBef>
                          <a:spcPts val="300"/>
                        </a:spcBef>
                        <a:spcAft>
                          <a:spcPts val="300"/>
                        </a:spcAft>
                      </a:pPr>
                      <a:r>
                        <a:rPr lang="en-GB" sz="1600" spc="40">
                          <a:effectLst/>
                        </a:rPr>
                        <a:t>Name</a:t>
                      </a:r>
                      <a:endParaRPr lang="en-GB" sz="1600" b="1"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GB" sz="1600" spc="40">
                          <a:effectLst/>
                        </a:rPr>
                        <a:t>description </a:t>
                      </a:r>
                      <a:endParaRPr lang="en-GB" sz="1600" b="1" spc="4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2175005"/>
                  </a:ext>
                </a:extLst>
              </a:tr>
              <a:tr h="473798">
                <a:tc>
                  <a:txBody>
                    <a:bodyPr/>
                    <a:lstStyle/>
                    <a:p>
                      <a:pPr>
                        <a:lnSpc>
                          <a:spcPct val="107000"/>
                        </a:lnSpc>
                        <a:spcBef>
                          <a:spcPts val="300"/>
                        </a:spcBef>
                        <a:spcAft>
                          <a:spcPts val="300"/>
                        </a:spcAft>
                      </a:pPr>
                      <a:r>
                        <a:rPr lang="en-GB" sz="1600" spc="40">
                          <a:effectLst/>
                        </a:rPr>
                        <a:t>SCADA</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600" spc="40">
                          <a:effectLst/>
                        </a:rPr>
                        <a:t>Telemetered values received from a local SCADA system</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169477"/>
                  </a:ext>
                </a:extLst>
              </a:tr>
              <a:tr h="532962">
                <a:tc>
                  <a:txBody>
                    <a:bodyPr/>
                    <a:lstStyle/>
                    <a:p>
                      <a:pPr>
                        <a:lnSpc>
                          <a:spcPct val="107000"/>
                        </a:lnSpc>
                        <a:spcBef>
                          <a:spcPts val="300"/>
                        </a:spcBef>
                        <a:spcAft>
                          <a:spcPts val="300"/>
                        </a:spcAft>
                      </a:pPr>
                      <a:r>
                        <a:rPr lang="en-GB" sz="1600" spc="40">
                          <a:effectLst/>
                        </a:rPr>
                        <a:t>CCLink</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600" spc="40">
                          <a:effectLst/>
                        </a:rPr>
                        <a:t>Value received from a remote control centre via TASE.2 or other control centre protocol</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606274"/>
                  </a:ext>
                </a:extLst>
              </a:tr>
              <a:tr h="491316">
                <a:tc>
                  <a:txBody>
                    <a:bodyPr/>
                    <a:lstStyle/>
                    <a:p>
                      <a:pPr>
                        <a:lnSpc>
                          <a:spcPct val="107000"/>
                        </a:lnSpc>
                        <a:spcBef>
                          <a:spcPts val="300"/>
                        </a:spcBef>
                        <a:spcAft>
                          <a:spcPts val="300"/>
                        </a:spcAft>
                      </a:pPr>
                      <a:r>
                        <a:rPr lang="en-GB" sz="1600" spc="40" dirty="0">
                          <a:effectLst/>
                        </a:rPr>
                        <a:t>Operator</a:t>
                      </a:r>
                      <a:endParaRPr lang="en-GB" sz="160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600" spc="40">
                          <a:effectLst/>
                        </a:rPr>
                        <a:t>Operator entered value (always manually maintained, PSR is not connected to an RTU)</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8137839"/>
                  </a:ext>
                </a:extLst>
              </a:tr>
              <a:tr h="227983">
                <a:tc>
                  <a:txBody>
                    <a:bodyPr/>
                    <a:lstStyle/>
                    <a:p>
                      <a:pPr>
                        <a:lnSpc>
                          <a:spcPct val="107000"/>
                        </a:lnSpc>
                        <a:spcBef>
                          <a:spcPts val="300"/>
                        </a:spcBef>
                        <a:spcAft>
                          <a:spcPts val="300"/>
                        </a:spcAft>
                      </a:pPr>
                      <a:r>
                        <a:rPr lang="en-GB" sz="1600" spc="40">
                          <a:effectLst/>
                        </a:rPr>
                        <a:t>Estimated</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600" spc="40">
                          <a:effectLst/>
                        </a:rPr>
                        <a:t>Value updated by a state estimator</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939191"/>
                  </a:ext>
                </a:extLst>
              </a:tr>
              <a:tr h="371993">
                <a:tc>
                  <a:txBody>
                    <a:bodyPr/>
                    <a:lstStyle/>
                    <a:p>
                      <a:pPr>
                        <a:lnSpc>
                          <a:spcPct val="107000"/>
                        </a:lnSpc>
                        <a:spcBef>
                          <a:spcPts val="300"/>
                        </a:spcBef>
                        <a:spcAft>
                          <a:spcPts val="300"/>
                        </a:spcAft>
                      </a:pPr>
                      <a:r>
                        <a:rPr lang="en-GB" sz="1600" spc="40" dirty="0" err="1">
                          <a:effectLst/>
                        </a:rPr>
                        <a:t>PowerFlow</a:t>
                      </a:r>
                      <a:endParaRPr lang="en-GB" sz="160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600" spc="40" dirty="0">
                          <a:effectLst/>
                        </a:rPr>
                        <a:t>Value updated as result of a </a:t>
                      </a:r>
                      <a:r>
                        <a:rPr lang="en-GB" sz="1600" spc="40" dirty="0" err="1">
                          <a:effectLst/>
                        </a:rPr>
                        <a:t>Powerflow</a:t>
                      </a:r>
                      <a:r>
                        <a:rPr lang="en-GB" sz="1600" spc="40" dirty="0">
                          <a:effectLst/>
                        </a:rPr>
                        <a:t> </a:t>
                      </a:r>
                      <a:endParaRPr lang="en-GB" sz="160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4924773"/>
                  </a:ext>
                </a:extLst>
              </a:tr>
              <a:tr h="227983">
                <a:tc>
                  <a:txBody>
                    <a:bodyPr/>
                    <a:lstStyle/>
                    <a:p>
                      <a:pPr>
                        <a:lnSpc>
                          <a:spcPct val="107000"/>
                        </a:lnSpc>
                        <a:spcBef>
                          <a:spcPts val="300"/>
                        </a:spcBef>
                        <a:spcAft>
                          <a:spcPts val="300"/>
                        </a:spcAft>
                      </a:pPr>
                      <a:r>
                        <a:rPr lang="en-GB" sz="1600" spc="40">
                          <a:effectLst/>
                        </a:rPr>
                        <a:t>Forecasted</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600" spc="40">
                          <a:effectLst/>
                        </a:rPr>
                        <a:t>Value that is planned or forecasted.</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857416"/>
                  </a:ext>
                </a:extLst>
              </a:tr>
              <a:tr h="473798">
                <a:tc>
                  <a:txBody>
                    <a:bodyPr/>
                    <a:lstStyle/>
                    <a:p>
                      <a:pPr>
                        <a:lnSpc>
                          <a:spcPct val="107000"/>
                        </a:lnSpc>
                        <a:spcBef>
                          <a:spcPts val="300"/>
                        </a:spcBef>
                        <a:spcAft>
                          <a:spcPts val="300"/>
                        </a:spcAft>
                      </a:pPr>
                      <a:r>
                        <a:rPr lang="en-GB" sz="1600" spc="40">
                          <a:effectLst/>
                        </a:rPr>
                        <a:t>Calculated</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600" spc="40">
                          <a:effectLst/>
                        </a:rPr>
                        <a:t>Calculated from other measurement values (e.g. a sum)</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939738"/>
                  </a:ext>
                </a:extLst>
              </a:tr>
              <a:tr h="227983">
                <a:tc>
                  <a:txBody>
                    <a:bodyPr/>
                    <a:lstStyle/>
                    <a:p>
                      <a:pPr>
                        <a:lnSpc>
                          <a:spcPct val="107000"/>
                        </a:lnSpc>
                        <a:spcBef>
                          <a:spcPts val="300"/>
                        </a:spcBef>
                        <a:spcAft>
                          <a:spcPts val="300"/>
                        </a:spcAft>
                      </a:pPr>
                      <a:r>
                        <a:rPr lang="en-GB" sz="1600" spc="40">
                          <a:effectLst/>
                        </a:rPr>
                        <a:t>Allocated</a:t>
                      </a:r>
                      <a:endParaRPr lang="en-GB" sz="1600" spc="4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1600" spc="40" dirty="0">
                          <a:effectLst/>
                        </a:rPr>
                        <a:t>Calculated by a load allocator</a:t>
                      </a:r>
                      <a:endParaRPr lang="en-GB" sz="1600" spc="4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7714522"/>
                  </a:ext>
                </a:extLst>
              </a:tr>
            </a:tbl>
          </a:graphicData>
        </a:graphic>
      </p:graphicFrame>
      <p:sp>
        <p:nvSpPr>
          <p:cNvPr id="4" name="Title 3">
            <a:extLst>
              <a:ext uri="{FF2B5EF4-FFF2-40B4-BE49-F238E27FC236}">
                <a16:creationId xmlns:a16="http://schemas.microsoft.com/office/drawing/2014/main" id="{E133EBC9-3B2B-1A7F-010D-54B474A23968}"/>
              </a:ext>
            </a:extLst>
          </p:cNvPr>
          <p:cNvSpPr>
            <a:spLocks noGrp="1"/>
          </p:cNvSpPr>
          <p:nvPr>
            <p:ph type="title"/>
          </p:nvPr>
        </p:nvSpPr>
        <p:spPr/>
        <p:txBody>
          <a:bodyPr/>
          <a:lstStyle/>
          <a:p>
            <a:r>
              <a:rPr lang="en-US" dirty="0"/>
              <a:t>Measurement Source</a:t>
            </a:r>
            <a:endParaRPr lang="en-GB" dirty="0"/>
          </a:p>
        </p:txBody>
      </p:sp>
      <p:sp>
        <p:nvSpPr>
          <p:cNvPr id="24" name="Slide Number Placeholder 23">
            <a:extLst>
              <a:ext uri="{FF2B5EF4-FFF2-40B4-BE49-F238E27FC236}">
                <a16:creationId xmlns:a16="http://schemas.microsoft.com/office/drawing/2014/main" id="{65A50E3A-08FC-486C-97F2-111E46731EE6}"/>
              </a:ext>
            </a:extLst>
          </p:cNvPr>
          <p:cNvSpPr>
            <a:spLocks noGrp="1"/>
          </p:cNvSpPr>
          <p:nvPr>
            <p:ph type="sldNum" sz="quarter" idx="4"/>
          </p:nvPr>
        </p:nvSpPr>
        <p:spPr/>
        <p:txBody>
          <a:bodyPr/>
          <a:lstStyle/>
          <a:p>
            <a:fld id="{294A09A9-5501-47C1-A89A-A340965A2BE2}" type="slidenum">
              <a:rPr lang="en-US" smtClean="0"/>
              <a:pPr/>
              <a:t>20</a:t>
            </a:fld>
            <a:endParaRPr lang="en-US" dirty="0"/>
          </a:p>
        </p:txBody>
      </p:sp>
      <p:sp>
        <p:nvSpPr>
          <p:cNvPr id="5" name="TextBox 4">
            <a:extLst>
              <a:ext uri="{FF2B5EF4-FFF2-40B4-BE49-F238E27FC236}">
                <a16:creationId xmlns:a16="http://schemas.microsoft.com/office/drawing/2014/main" id="{D9FA2844-69F0-711D-5AE2-FCE7FB04C2BD}"/>
              </a:ext>
            </a:extLst>
          </p:cNvPr>
          <p:cNvSpPr txBox="1"/>
          <p:nvPr/>
        </p:nvSpPr>
        <p:spPr>
          <a:xfrm>
            <a:off x="315377" y="1431373"/>
            <a:ext cx="10621327" cy="1605568"/>
          </a:xfrm>
          <a:prstGeom prst="rect">
            <a:avLst/>
          </a:prstGeom>
          <a:noFill/>
        </p:spPr>
        <p:txBody>
          <a:bodyPr wrap="square">
            <a:spAutoFit/>
          </a:bodyPr>
          <a:lstStyle/>
          <a:p>
            <a:pPr marL="342900" lvl="0" indent="-342900" algn="just">
              <a:spcAft>
                <a:spcPts val="500"/>
              </a:spcAft>
              <a:buFont typeface="Symbol" panose="05050102010706020507" pitchFamily="18" charset="2"/>
              <a:buChar char=""/>
              <a:tabLst>
                <a:tab pos="215900" algn="l"/>
                <a:tab pos="444500" algn="l"/>
              </a:tabLst>
            </a:pPr>
            <a:r>
              <a:rPr lang="en-GB" sz="1800" spc="40" dirty="0">
                <a:effectLst/>
                <a:latin typeface="Arial" panose="020B0604020202020204" pitchFamily="34" charset="0"/>
                <a:ea typeface="Times New Roman" panose="02020603050405020304" pitchFamily="18" charset="0"/>
              </a:rPr>
              <a:t>each Measurement instance represents a technological quantity of a PowerSystemResource;</a:t>
            </a:r>
          </a:p>
          <a:p>
            <a:pPr marL="342900" lvl="0" indent="-342900" algn="just">
              <a:spcAft>
                <a:spcPts val="500"/>
              </a:spcAft>
              <a:buFont typeface="Symbol" panose="05050102010706020507" pitchFamily="18" charset="2"/>
              <a:buChar char=""/>
              <a:tabLst>
                <a:tab pos="215900" algn="l"/>
                <a:tab pos="444500" algn="l"/>
              </a:tabLst>
            </a:pPr>
            <a:r>
              <a:rPr lang="en-GB" sz="1800" spc="40" dirty="0">
                <a:effectLst/>
                <a:latin typeface="Arial" panose="020B0604020202020204" pitchFamily="34" charset="0"/>
                <a:ea typeface="Times New Roman" panose="02020603050405020304" pitchFamily="18" charset="0"/>
              </a:rPr>
              <a:t>each </a:t>
            </a:r>
            <a:r>
              <a:rPr lang="en-GB" sz="1800" spc="40" dirty="0" err="1">
                <a:effectLst/>
                <a:latin typeface="Arial" panose="020B0604020202020204" pitchFamily="34" charset="0"/>
                <a:ea typeface="Times New Roman" panose="02020603050405020304" pitchFamily="18" charset="0"/>
              </a:rPr>
              <a:t>MeasurementValue</a:t>
            </a:r>
            <a:r>
              <a:rPr lang="en-GB" sz="1800" spc="40" dirty="0">
                <a:effectLst/>
                <a:latin typeface="Arial" panose="020B0604020202020204" pitchFamily="34" charset="0"/>
                <a:ea typeface="Times New Roman" panose="02020603050405020304" pitchFamily="18" charset="0"/>
              </a:rPr>
              <a:t> of a Measurement represents a value for the technological quantity, as supplied from a single source;</a:t>
            </a:r>
          </a:p>
          <a:p>
            <a:pPr marL="342900" lvl="0" indent="-342900" algn="just">
              <a:spcAft>
                <a:spcPts val="500"/>
              </a:spcAft>
              <a:buFont typeface="Symbol" panose="05050102010706020507" pitchFamily="18" charset="2"/>
              <a:buChar char=""/>
              <a:tabLst>
                <a:tab pos="215900" algn="l"/>
                <a:tab pos="444500" algn="l"/>
              </a:tabLst>
            </a:pPr>
            <a:r>
              <a:rPr lang="en-GB" sz="1800" spc="40" dirty="0">
                <a:effectLst/>
                <a:latin typeface="Arial" panose="020B0604020202020204" pitchFamily="34" charset="0"/>
                <a:ea typeface="Times New Roman" panose="02020603050405020304" pitchFamily="18" charset="0"/>
              </a:rPr>
              <a:t>the source attribute in </a:t>
            </a:r>
            <a:r>
              <a:rPr lang="en-GB" sz="1800" spc="40" dirty="0" err="1">
                <a:effectLst/>
                <a:latin typeface="Arial" panose="020B0604020202020204" pitchFamily="34" charset="0"/>
                <a:ea typeface="Times New Roman" panose="02020603050405020304" pitchFamily="18" charset="0"/>
              </a:rPr>
              <a:t>MeasurementValueQuality</a:t>
            </a:r>
            <a:r>
              <a:rPr lang="en-GB" sz="1800" spc="40" dirty="0">
                <a:effectLst/>
                <a:latin typeface="Arial" panose="020B0604020202020204" pitchFamily="34" charset="0"/>
                <a:ea typeface="Times New Roman" panose="02020603050405020304" pitchFamily="18" charset="0"/>
              </a:rPr>
              <a:t> then indicates whether the source actually provided the current value, or whether it had been substituted or defaulted.</a:t>
            </a:r>
          </a:p>
        </p:txBody>
      </p:sp>
      <p:sp>
        <p:nvSpPr>
          <p:cNvPr id="7" name="Speech Bubble: Rectangle with Corners Rounded 6">
            <a:extLst>
              <a:ext uri="{FF2B5EF4-FFF2-40B4-BE49-F238E27FC236}">
                <a16:creationId xmlns:a16="http://schemas.microsoft.com/office/drawing/2014/main" id="{E49AAC13-1CCF-9C0A-F069-5C95B2D0A69C}"/>
              </a:ext>
            </a:extLst>
          </p:cNvPr>
          <p:cNvSpPr/>
          <p:nvPr/>
        </p:nvSpPr>
        <p:spPr>
          <a:xfrm>
            <a:off x="173420" y="3665483"/>
            <a:ext cx="2045970" cy="1105270"/>
          </a:xfrm>
          <a:prstGeom prst="wedgeRoundRectCallout">
            <a:avLst>
              <a:gd name="adj1" fmla="val 59306"/>
              <a:gd name="adj2" fmla="val -15952"/>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Other options?</a:t>
            </a:r>
            <a:endParaRPr lang="en-GB" dirty="0">
              <a:solidFill>
                <a:schemeClr val="tx1"/>
              </a:solidFill>
            </a:endParaRPr>
          </a:p>
        </p:txBody>
      </p:sp>
    </p:spTree>
    <p:extLst>
      <p:ext uri="{BB962C8B-B14F-4D97-AF65-F5344CB8AC3E}">
        <p14:creationId xmlns:p14="http://schemas.microsoft.com/office/powerpoint/2010/main" val="322251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grass&#10;&#10;Description automatically generated">
            <a:extLst>
              <a:ext uri="{FF2B5EF4-FFF2-40B4-BE49-F238E27FC236}">
                <a16:creationId xmlns:a16="http://schemas.microsoft.com/office/drawing/2014/main" id="{1D937428-794C-4CE8-11AB-F7516CECAE7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53" r="23453"/>
          <a:stretch>
            <a:fillRect/>
          </a:stretch>
        </p:blipFill>
        <p:spPr>
          <a:xfrm>
            <a:off x="0" y="0"/>
            <a:ext cx="8963025" cy="6858000"/>
          </a:xfrm>
        </p:spPr>
      </p:pic>
      <p:sp>
        <p:nvSpPr>
          <p:cNvPr id="3" name="Title 2">
            <a:extLst>
              <a:ext uri="{FF2B5EF4-FFF2-40B4-BE49-F238E27FC236}">
                <a16:creationId xmlns:a16="http://schemas.microsoft.com/office/drawing/2014/main" id="{59B2C6C5-E858-DF31-4D9B-CBE0E5A77AC7}"/>
              </a:ext>
            </a:extLst>
          </p:cNvPr>
          <p:cNvSpPr>
            <a:spLocks noGrp="1"/>
          </p:cNvSpPr>
          <p:nvPr>
            <p:ph type="ctrTitle"/>
          </p:nvPr>
        </p:nvSpPr>
        <p:spPr>
          <a:solidFill>
            <a:schemeClr val="bg1">
              <a:alpha val="90000"/>
            </a:schemeClr>
          </a:solidFill>
        </p:spPr>
        <p:txBody>
          <a:bodyPr/>
          <a:lstStyle/>
          <a:p>
            <a:r>
              <a:rPr lang="en-GB" dirty="0"/>
              <a:t>Thank you</a:t>
            </a:r>
          </a:p>
        </p:txBody>
      </p:sp>
      <p:sp>
        <p:nvSpPr>
          <p:cNvPr id="4" name="Subtitle 3">
            <a:extLst>
              <a:ext uri="{FF2B5EF4-FFF2-40B4-BE49-F238E27FC236}">
                <a16:creationId xmlns:a16="http://schemas.microsoft.com/office/drawing/2014/main" id="{DE06B3B2-B123-029B-BD28-5CC915C0B45E}"/>
              </a:ext>
            </a:extLst>
          </p:cNvPr>
          <p:cNvSpPr>
            <a:spLocks noGrp="1"/>
          </p:cNvSpPr>
          <p:nvPr>
            <p:ph type="subTitle" idx="1"/>
          </p:nvPr>
        </p:nvSpPr>
        <p:spPr>
          <a:solidFill>
            <a:schemeClr val="bg1">
              <a:alpha val="90000"/>
            </a:schemeClr>
          </a:solidFill>
        </p:spPr>
        <p:txBody>
          <a:bodyPr/>
          <a:lstStyle/>
          <a:p>
            <a:r>
              <a:rPr lang="en-US" dirty="0"/>
              <a:t>Questions?</a:t>
            </a:r>
            <a:endParaRPr lang="en-GB" dirty="0"/>
          </a:p>
        </p:txBody>
      </p:sp>
    </p:spTree>
    <p:extLst>
      <p:ext uri="{BB962C8B-B14F-4D97-AF65-F5344CB8AC3E}">
        <p14:creationId xmlns:p14="http://schemas.microsoft.com/office/powerpoint/2010/main" val="1644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62D2D6-2018-E7D8-BCD2-030D86FF4652}"/>
              </a:ext>
            </a:extLst>
          </p:cNvPr>
          <p:cNvSpPr>
            <a:spLocks noGrp="1"/>
          </p:cNvSpPr>
          <p:nvPr>
            <p:ph type="sldNum" sz="quarter" idx="4"/>
          </p:nvPr>
        </p:nvSpPr>
        <p:spPr/>
        <p:txBody>
          <a:bodyPr/>
          <a:lstStyle/>
          <a:p>
            <a:fld id="{C2B32AA8-9B4E-4D53-AE6E-350E87BFFB19}" type="slidenum">
              <a:rPr lang="fr-CH" smtClean="0"/>
              <a:pPr/>
              <a:t>3</a:t>
            </a:fld>
            <a:endParaRPr lang="fr-CH" dirty="0"/>
          </a:p>
        </p:txBody>
      </p:sp>
      <p:sp>
        <p:nvSpPr>
          <p:cNvPr id="2" name="Text Placeholder 1">
            <a:extLst>
              <a:ext uri="{FF2B5EF4-FFF2-40B4-BE49-F238E27FC236}">
                <a16:creationId xmlns:a16="http://schemas.microsoft.com/office/drawing/2014/main" id="{E150D986-7E51-F642-86AE-34952F8F5C49}"/>
              </a:ext>
            </a:extLst>
          </p:cNvPr>
          <p:cNvSpPr>
            <a:spLocks noGrp="1"/>
          </p:cNvSpPr>
          <p:nvPr>
            <p:ph type="body" sz="quarter" idx="13"/>
          </p:nvPr>
        </p:nvSpPr>
        <p:spPr>
          <a:xfrm>
            <a:off x="294837" y="2207492"/>
            <a:ext cx="2345494" cy="3104109"/>
          </a:xfrm>
        </p:spPr>
        <p:txBody>
          <a:bodyPr>
            <a:normAutofit/>
          </a:bodyPr>
          <a:lstStyle/>
          <a:p>
            <a:pPr marL="0" indent="0">
              <a:buNone/>
            </a:pPr>
            <a:r>
              <a:rPr lang="en-US" sz="1600" b="0" dirty="0"/>
              <a:t>= alternative ways of collecting data</a:t>
            </a:r>
            <a:endParaRPr lang="en-GB" sz="1600" b="0" dirty="0"/>
          </a:p>
        </p:txBody>
      </p:sp>
      <p:sp>
        <p:nvSpPr>
          <p:cNvPr id="7" name="TextBox 6">
            <a:extLst>
              <a:ext uri="{FF2B5EF4-FFF2-40B4-BE49-F238E27FC236}">
                <a16:creationId xmlns:a16="http://schemas.microsoft.com/office/drawing/2014/main" id="{C38635A5-200A-4853-A692-56FB3A2E7884}"/>
              </a:ext>
            </a:extLst>
          </p:cNvPr>
          <p:cNvSpPr txBox="1"/>
          <p:nvPr/>
        </p:nvSpPr>
        <p:spPr>
          <a:xfrm rot="271847">
            <a:off x="388099" y="4286265"/>
            <a:ext cx="2516834" cy="646331"/>
          </a:xfrm>
          <a:prstGeom prst="rect">
            <a:avLst/>
          </a:prstGeom>
          <a:solidFill>
            <a:srgbClr val="FFFF00"/>
          </a:solidFill>
        </p:spPr>
        <p:txBody>
          <a:bodyPr wrap="square" rtlCol="0">
            <a:spAutoFit/>
          </a:bodyPr>
          <a:lstStyle/>
          <a:p>
            <a:r>
              <a:rPr lang="en-US" dirty="0"/>
              <a:t>Needs more thought and discussion …</a:t>
            </a:r>
            <a:endParaRPr lang="en-GB" dirty="0"/>
          </a:p>
        </p:txBody>
      </p:sp>
      <p:pic>
        <p:nvPicPr>
          <p:cNvPr id="8" name="Picture 7">
            <a:extLst>
              <a:ext uri="{FF2B5EF4-FFF2-40B4-BE49-F238E27FC236}">
                <a16:creationId xmlns:a16="http://schemas.microsoft.com/office/drawing/2014/main" id="{8C32A0FC-C750-165E-AF9E-4B073F838535}"/>
              </a:ext>
            </a:extLst>
          </p:cNvPr>
          <p:cNvPicPr>
            <a:picLocks noChangeAspect="1"/>
          </p:cNvPicPr>
          <p:nvPr/>
        </p:nvPicPr>
        <p:blipFill>
          <a:blip r:embed="rId2"/>
          <a:stretch>
            <a:fillRect/>
          </a:stretch>
        </p:blipFill>
        <p:spPr>
          <a:xfrm>
            <a:off x="3145099" y="289248"/>
            <a:ext cx="9046901" cy="6568751"/>
          </a:xfrm>
          <a:prstGeom prst="rect">
            <a:avLst/>
          </a:prstGeom>
        </p:spPr>
      </p:pic>
      <p:sp>
        <p:nvSpPr>
          <p:cNvPr id="3" name="Title 2">
            <a:extLst>
              <a:ext uri="{FF2B5EF4-FFF2-40B4-BE49-F238E27FC236}">
                <a16:creationId xmlns:a16="http://schemas.microsoft.com/office/drawing/2014/main" id="{37BD5A0D-E24B-BC17-25C9-43A97EDEB2CD}"/>
              </a:ext>
            </a:extLst>
          </p:cNvPr>
          <p:cNvSpPr>
            <a:spLocks noGrp="1"/>
          </p:cNvSpPr>
          <p:nvPr>
            <p:ph type="title"/>
          </p:nvPr>
        </p:nvSpPr>
        <p:spPr>
          <a:xfrm>
            <a:off x="147782" y="187202"/>
            <a:ext cx="3575132" cy="1359197"/>
          </a:xfrm>
        </p:spPr>
        <p:txBody>
          <a:bodyPr/>
          <a:lstStyle/>
          <a:p>
            <a:r>
              <a:rPr lang="en-US" sz="2400" dirty="0"/>
              <a:t>Measurement,</a:t>
            </a:r>
            <a:r>
              <a:rPr lang="en-US" sz="2800" dirty="0"/>
              <a:t> </a:t>
            </a:r>
            <a:r>
              <a:rPr lang="en-US" sz="2400" dirty="0" err="1"/>
              <a:t>MeterReading</a:t>
            </a:r>
            <a:r>
              <a:rPr lang="en-US" sz="2400" dirty="0"/>
              <a:t>,</a:t>
            </a:r>
            <a:br>
              <a:rPr lang="en-US" sz="2400" dirty="0"/>
            </a:br>
            <a:r>
              <a:rPr lang="en-US" sz="2400" dirty="0" err="1"/>
              <a:t>MonitorableParameter</a:t>
            </a:r>
            <a:endParaRPr lang="en-GB" sz="2400" dirty="0"/>
          </a:p>
        </p:txBody>
      </p:sp>
      <p:sp>
        <p:nvSpPr>
          <p:cNvPr id="5" name="TextBox 4">
            <a:extLst>
              <a:ext uri="{FF2B5EF4-FFF2-40B4-BE49-F238E27FC236}">
                <a16:creationId xmlns:a16="http://schemas.microsoft.com/office/drawing/2014/main" id="{E0DFE88C-9EA1-12CD-3305-D2247A20A5F1}"/>
              </a:ext>
            </a:extLst>
          </p:cNvPr>
          <p:cNvSpPr txBox="1"/>
          <p:nvPr/>
        </p:nvSpPr>
        <p:spPr>
          <a:xfrm>
            <a:off x="10287000" y="0"/>
            <a:ext cx="1905000" cy="646331"/>
          </a:xfrm>
          <a:prstGeom prst="rect">
            <a:avLst/>
          </a:prstGeom>
          <a:solidFill>
            <a:schemeClr val="accent5"/>
          </a:solidFill>
        </p:spPr>
        <p:txBody>
          <a:bodyPr wrap="square" rtlCol="0">
            <a:spAutoFit/>
          </a:bodyPr>
          <a:lstStyle/>
          <a:p>
            <a:r>
              <a:rPr lang="en-US" dirty="0">
                <a:solidFill>
                  <a:schemeClr val="bg1"/>
                </a:solidFill>
              </a:rPr>
              <a:t>From </a:t>
            </a:r>
          </a:p>
          <a:p>
            <a:r>
              <a:rPr lang="en-US" dirty="0">
                <a:solidFill>
                  <a:schemeClr val="bg1"/>
                </a:solidFill>
              </a:rPr>
              <a:t>13 March 2025</a:t>
            </a:r>
            <a:endParaRPr lang="en-GB" dirty="0">
              <a:solidFill>
                <a:schemeClr val="bg1"/>
              </a:solidFill>
            </a:endParaRPr>
          </a:p>
        </p:txBody>
      </p:sp>
    </p:spTree>
    <p:extLst>
      <p:ext uri="{BB962C8B-B14F-4D97-AF65-F5344CB8AC3E}">
        <p14:creationId xmlns:p14="http://schemas.microsoft.com/office/powerpoint/2010/main" val="377456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62D2D6-2018-E7D8-BCD2-030D86FF4652}"/>
              </a:ext>
            </a:extLst>
          </p:cNvPr>
          <p:cNvSpPr>
            <a:spLocks noGrp="1"/>
          </p:cNvSpPr>
          <p:nvPr>
            <p:ph type="sldNum" sz="quarter" idx="4"/>
          </p:nvPr>
        </p:nvSpPr>
        <p:spPr/>
        <p:txBody>
          <a:bodyPr/>
          <a:lstStyle/>
          <a:p>
            <a:fld id="{C2B32AA8-9B4E-4D53-AE6E-350E87BFFB19}" type="slidenum">
              <a:rPr lang="fr-CH" smtClean="0"/>
              <a:pPr/>
              <a:t>4</a:t>
            </a:fld>
            <a:endParaRPr lang="fr-CH" dirty="0"/>
          </a:p>
        </p:txBody>
      </p:sp>
      <p:sp>
        <p:nvSpPr>
          <p:cNvPr id="2" name="Text Placeholder 1">
            <a:extLst>
              <a:ext uri="{FF2B5EF4-FFF2-40B4-BE49-F238E27FC236}">
                <a16:creationId xmlns:a16="http://schemas.microsoft.com/office/drawing/2014/main" id="{E150D986-7E51-F642-86AE-34952F8F5C49}"/>
              </a:ext>
            </a:extLst>
          </p:cNvPr>
          <p:cNvSpPr>
            <a:spLocks noGrp="1"/>
          </p:cNvSpPr>
          <p:nvPr>
            <p:ph type="body" sz="quarter" idx="13"/>
          </p:nvPr>
        </p:nvSpPr>
        <p:spPr>
          <a:xfrm>
            <a:off x="294837" y="2207492"/>
            <a:ext cx="2345494" cy="3104109"/>
          </a:xfrm>
        </p:spPr>
        <p:txBody>
          <a:bodyPr>
            <a:normAutofit/>
          </a:bodyPr>
          <a:lstStyle/>
          <a:p>
            <a:pPr marL="0" indent="0">
              <a:buNone/>
            </a:pPr>
            <a:r>
              <a:rPr lang="en-US" sz="1600" b="0" dirty="0"/>
              <a:t>Showing</a:t>
            </a:r>
          </a:p>
          <a:p>
            <a:pPr marL="0" indent="0">
              <a:buNone/>
            </a:pPr>
            <a:endParaRPr lang="en-US" sz="1600" dirty="0"/>
          </a:p>
          <a:p>
            <a:pPr marL="0" indent="0">
              <a:buNone/>
            </a:pPr>
            <a:r>
              <a:rPr lang="en-US" sz="1600" b="0" dirty="0" err="1"/>
              <a:t>MeterReading</a:t>
            </a:r>
            <a:endParaRPr lang="en-US" sz="1600" b="0" dirty="0"/>
          </a:p>
          <a:p>
            <a:pPr marL="0" indent="0">
              <a:buNone/>
            </a:pPr>
            <a:r>
              <a:rPr lang="en-US" sz="1600" dirty="0"/>
              <a:t>plus</a:t>
            </a:r>
          </a:p>
          <a:p>
            <a:pPr marL="0" indent="0">
              <a:buNone/>
            </a:pPr>
            <a:r>
              <a:rPr lang="en-US" sz="1600" b="0" dirty="0"/>
              <a:t>Measurement </a:t>
            </a:r>
            <a:endParaRPr lang="en-GB" sz="1600" b="0" dirty="0"/>
          </a:p>
        </p:txBody>
      </p:sp>
      <p:sp>
        <p:nvSpPr>
          <p:cNvPr id="3" name="Title 2">
            <a:extLst>
              <a:ext uri="{FF2B5EF4-FFF2-40B4-BE49-F238E27FC236}">
                <a16:creationId xmlns:a16="http://schemas.microsoft.com/office/drawing/2014/main" id="{37BD5A0D-E24B-BC17-25C9-43A97EDEB2CD}"/>
              </a:ext>
            </a:extLst>
          </p:cNvPr>
          <p:cNvSpPr>
            <a:spLocks noGrp="1"/>
          </p:cNvSpPr>
          <p:nvPr>
            <p:ph type="title"/>
          </p:nvPr>
        </p:nvSpPr>
        <p:spPr>
          <a:xfrm>
            <a:off x="366503" y="136524"/>
            <a:ext cx="8708119" cy="526782"/>
          </a:xfrm>
        </p:spPr>
        <p:txBody>
          <a:bodyPr>
            <a:normAutofit/>
          </a:bodyPr>
          <a:lstStyle/>
          <a:p>
            <a:r>
              <a:rPr lang="en-US" sz="2800" dirty="0"/>
              <a:t>Link by </a:t>
            </a:r>
            <a:r>
              <a:rPr lang="en-US" sz="2800" dirty="0" err="1"/>
              <a:t>UsagePoint</a:t>
            </a:r>
            <a:r>
              <a:rPr lang="en-US" sz="2800" dirty="0"/>
              <a:t> = Terminal = </a:t>
            </a:r>
            <a:r>
              <a:rPr lang="en-US" sz="2800" dirty="0" err="1"/>
              <a:t>ConnectivityNode</a:t>
            </a:r>
            <a:endParaRPr lang="en-GB" sz="2800" dirty="0"/>
          </a:p>
        </p:txBody>
      </p:sp>
      <p:pic>
        <p:nvPicPr>
          <p:cNvPr id="10" name="Picture 9">
            <a:extLst>
              <a:ext uri="{FF2B5EF4-FFF2-40B4-BE49-F238E27FC236}">
                <a16:creationId xmlns:a16="http://schemas.microsoft.com/office/drawing/2014/main" id="{8391A180-10E1-49A9-1232-7C808839EA65}"/>
              </a:ext>
            </a:extLst>
          </p:cNvPr>
          <p:cNvPicPr>
            <a:picLocks noChangeAspect="1"/>
          </p:cNvPicPr>
          <p:nvPr/>
        </p:nvPicPr>
        <p:blipFill>
          <a:blip r:embed="rId2"/>
          <a:stretch>
            <a:fillRect/>
          </a:stretch>
        </p:blipFill>
        <p:spPr>
          <a:xfrm>
            <a:off x="2630858" y="663306"/>
            <a:ext cx="9561142" cy="6236788"/>
          </a:xfrm>
          <a:prstGeom prst="rect">
            <a:avLst/>
          </a:prstGeom>
        </p:spPr>
      </p:pic>
    </p:spTree>
    <p:extLst>
      <p:ext uri="{BB962C8B-B14F-4D97-AF65-F5344CB8AC3E}">
        <p14:creationId xmlns:p14="http://schemas.microsoft.com/office/powerpoint/2010/main" val="50272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62D2D6-2018-E7D8-BCD2-030D86FF4652}"/>
              </a:ext>
            </a:extLst>
          </p:cNvPr>
          <p:cNvSpPr>
            <a:spLocks noGrp="1"/>
          </p:cNvSpPr>
          <p:nvPr>
            <p:ph type="sldNum" sz="quarter" idx="4"/>
          </p:nvPr>
        </p:nvSpPr>
        <p:spPr/>
        <p:txBody>
          <a:bodyPr/>
          <a:lstStyle/>
          <a:p>
            <a:fld id="{C2B32AA8-9B4E-4D53-AE6E-350E87BFFB19}" type="slidenum">
              <a:rPr lang="fr-CH" smtClean="0"/>
              <a:pPr/>
              <a:t>5</a:t>
            </a:fld>
            <a:endParaRPr lang="fr-CH" dirty="0"/>
          </a:p>
        </p:txBody>
      </p:sp>
      <p:sp>
        <p:nvSpPr>
          <p:cNvPr id="2" name="Text Placeholder 1">
            <a:extLst>
              <a:ext uri="{FF2B5EF4-FFF2-40B4-BE49-F238E27FC236}">
                <a16:creationId xmlns:a16="http://schemas.microsoft.com/office/drawing/2014/main" id="{E150D986-7E51-F642-86AE-34952F8F5C49}"/>
              </a:ext>
            </a:extLst>
          </p:cNvPr>
          <p:cNvSpPr>
            <a:spLocks noGrp="1"/>
          </p:cNvSpPr>
          <p:nvPr>
            <p:ph type="body" sz="quarter" idx="13"/>
          </p:nvPr>
        </p:nvSpPr>
        <p:spPr>
          <a:xfrm>
            <a:off x="309480" y="1693925"/>
            <a:ext cx="2111034" cy="2790393"/>
          </a:xfrm>
        </p:spPr>
        <p:txBody>
          <a:bodyPr>
            <a:normAutofit/>
          </a:bodyPr>
          <a:lstStyle/>
          <a:p>
            <a:pPr marL="0" indent="0">
              <a:buNone/>
            </a:pPr>
            <a:r>
              <a:rPr lang="en-US" sz="1600" b="0" dirty="0"/>
              <a:t>Showing</a:t>
            </a:r>
          </a:p>
          <a:p>
            <a:pPr marL="0" indent="0">
              <a:buNone/>
            </a:pPr>
            <a:endParaRPr lang="en-US" sz="1600" dirty="0"/>
          </a:p>
          <a:p>
            <a:pPr marL="0" indent="0">
              <a:buNone/>
            </a:pPr>
            <a:r>
              <a:rPr lang="en-US" sz="1600" b="0" dirty="0"/>
              <a:t>Measurement </a:t>
            </a:r>
            <a:endParaRPr lang="en-GB" sz="1600" b="0" dirty="0"/>
          </a:p>
        </p:txBody>
      </p:sp>
      <p:sp>
        <p:nvSpPr>
          <p:cNvPr id="3" name="Title 2">
            <a:extLst>
              <a:ext uri="{FF2B5EF4-FFF2-40B4-BE49-F238E27FC236}">
                <a16:creationId xmlns:a16="http://schemas.microsoft.com/office/drawing/2014/main" id="{37BD5A0D-E24B-BC17-25C9-43A97EDEB2CD}"/>
              </a:ext>
            </a:extLst>
          </p:cNvPr>
          <p:cNvSpPr>
            <a:spLocks noGrp="1"/>
          </p:cNvSpPr>
          <p:nvPr>
            <p:ph type="title"/>
          </p:nvPr>
        </p:nvSpPr>
        <p:spPr>
          <a:xfrm>
            <a:off x="366503" y="136524"/>
            <a:ext cx="3478987" cy="853032"/>
          </a:xfrm>
        </p:spPr>
        <p:txBody>
          <a:bodyPr>
            <a:normAutofit fontScale="90000"/>
          </a:bodyPr>
          <a:lstStyle/>
          <a:p>
            <a:r>
              <a:rPr lang="en-US" sz="2800" dirty="0"/>
              <a:t>Concentrate on Measurements</a:t>
            </a:r>
            <a:endParaRPr lang="en-GB" sz="2800" dirty="0"/>
          </a:p>
        </p:txBody>
      </p:sp>
      <p:pic>
        <p:nvPicPr>
          <p:cNvPr id="8" name="Picture 7">
            <a:extLst>
              <a:ext uri="{FF2B5EF4-FFF2-40B4-BE49-F238E27FC236}">
                <a16:creationId xmlns:a16="http://schemas.microsoft.com/office/drawing/2014/main" id="{69C83382-7D11-7E44-E3E9-81DC2C371FF3}"/>
              </a:ext>
            </a:extLst>
          </p:cNvPr>
          <p:cNvPicPr>
            <a:picLocks noChangeAspect="1"/>
          </p:cNvPicPr>
          <p:nvPr/>
        </p:nvPicPr>
        <p:blipFill>
          <a:blip r:embed="rId2"/>
          <a:stretch>
            <a:fillRect/>
          </a:stretch>
        </p:blipFill>
        <p:spPr>
          <a:xfrm>
            <a:off x="4196675" y="0"/>
            <a:ext cx="7995325" cy="6858000"/>
          </a:xfrm>
          <a:prstGeom prst="rect">
            <a:avLst/>
          </a:prstGeom>
        </p:spPr>
      </p:pic>
    </p:spTree>
    <p:extLst>
      <p:ext uri="{BB962C8B-B14F-4D97-AF65-F5344CB8AC3E}">
        <p14:creationId xmlns:p14="http://schemas.microsoft.com/office/powerpoint/2010/main" val="120102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2A5819-46F7-F0D9-2D53-4B3878ABC8B2}"/>
              </a:ext>
            </a:extLst>
          </p:cNvPr>
          <p:cNvSpPr>
            <a:spLocks noGrp="1"/>
          </p:cNvSpPr>
          <p:nvPr>
            <p:ph idx="1"/>
          </p:nvPr>
        </p:nvSpPr>
        <p:spPr/>
        <p:txBody>
          <a:bodyPr>
            <a:normAutofit/>
          </a:bodyPr>
          <a:lstStyle/>
          <a:p>
            <a:pPr algn="l"/>
            <a:r>
              <a:rPr lang="en-GB" b="1" dirty="0">
                <a:solidFill>
                  <a:srgbClr val="333333"/>
                </a:solidFill>
                <a:latin typeface="Verdana" panose="020B0604030504040204" pitchFamily="34" charset="0"/>
              </a:rPr>
              <a:t>Multiple issue Measurement and Control</a:t>
            </a:r>
          </a:p>
          <a:p>
            <a:pPr marL="0" indent="0" algn="l">
              <a:buNone/>
            </a:pPr>
            <a:r>
              <a:rPr lang="en-GB" b="0" i="0" dirty="0">
                <a:solidFill>
                  <a:srgbClr val="333333"/>
                </a:solidFill>
                <a:effectLst/>
                <a:latin typeface="Verdana" panose="020B0604030504040204" pitchFamily="34" charset="0"/>
              </a:rPr>
              <a:t>Added by </a:t>
            </a:r>
            <a:r>
              <a:rPr lang="en-GB" b="0" i="0" u="none" strike="noStrike" dirty="0">
                <a:solidFill>
                  <a:srgbClr val="116699"/>
                </a:solidFill>
                <a:effectLst/>
                <a:latin typeface="Verdana" panose="020B0604030504040204" pitchFamily="34" charset="0"/>
                <a:hlinkClick r:id="rId2"/>
              </a:rPr>
              <a:t>Svein Olsen</a:t>
            </a:r>
            <a:r>
              <a:rPr lang="en-GB" b="0" i="0" dirty="0">
                <a:solidFill>
                  <a:srgbClr val="333333"/>
                </a:solidFill>
                <a:effectLst/>
                <a:latin typeface="Verdana" panose="020B0604030504040204" pitchFamily="34" charset="0"/>
              </a:rPr>
              <a:t> </a:t>
            </a:r>
            <a:r>
              <a:rPr lang="en-GB" b="0" i="0" u="none" strike="noStrike" dirty="0">
                <a:solidFill>
                  <a:srgbClr val="116699"/>
                </a:solidFill>
                <a:effectLst/>
                <a:latin typeface="Verdana" panose="020B0604030504040204" pitchFamily="34" charset="0"/>
                <a:hlinkClick r:id="rId3" tooltip="11/27/2023 09:55 AM"/>
              </a:rPr>
              <a:t>over 1 year</a:t>
            </a:r>
            <a:r>
              <a:rPr lang="en-GB" b="0" i="0" dirty="0">
                <a:solidFill>
                  <a:srgbClr val="333333"/>
                </a:solidFill>
                <a:effectLst/>
                <a:latin typeface="Verdana" panose="020B0604030504040204" pitchFamily="34" charset="0"/>
              </a:rPr>
              <a:t> ago. Updated </a:t>
            </a:r>
            <a:r>
              <a:rPr lang="en-GB" b="0" i="0" u="none" strike="noStrike" dirty="0">
                <a:solidFill>
                  <a:srgbClr val="116699"/>
                </a:solidFill>
                <a:effectLst/>
                <a:latin typeface="Verdana" panose="020B0604030504040204" pitchFamily="34" charset="0"/>
                <a:hlinkClick r:id="rId4" tooltip="09/16/2024 02:56 PM"/>
              </a:rPr>
              <a:t>8 months</a:t>
            </a:r>
            <a:r>
              <a:rPr lang="en-GB" b="0" i="0" dirty="0">
                <a:solidFill>
                  <a:srgbClr val="333333"/>
                </a:solidFill>
                <a:effectLst/>
                <a:latin typeface="Verdana" panose="020B0604030504040204" pitchFamily="34" charset="0"/>
              </a:rPr>
              <a:t> ago.</a:t>
            </a:r>
          </a:p>
          <a:p>
            <a:pPr marL="0" indent="0">
              <a:buNone/>
            </a:pPr>
            <a:endParaRPr lang="en-GB" dirty="0"/>
          </a:p>
          <a:p>
            <a:pPr algn="l"/>
            <a:r>
              <a:rPr lang="en-GB" b="1" i="0" dirty="0">
                <a:solidFill>
                  <a:srgbClr val="333333"/>
                </a:solidFill>
                <a:effectLst/>
                <a:latin typeface="Verdana" panose="020B0604030504040204" pitchFamily="34" charset="0"/>
              </a:rPr>
              <a:t>Description</a:t>
            </a:r>
            <a:endParaRPr lang="en-GB" b="0" i="0" dirty="0">
              <a:solidFill>
                <a:srgbClr val="333333"/>
              </a:solidFill>
              <a:effectLst/>
              <a:latin typeface="Verdana" panose="020B0604030504040204" pitchFamily="34" charset="0"/>
            </a:endParaRPr>
          </a:p>
          <a:p>
            <a:pPr marL="0" indent="0" algn="l">
              <a:buNone/>
            </a:pPr>
            <a:r>
              <a:rPr lang="en-GB" b="0" i="0" dirty="0">
                <a:solidFill>
                  <a:srgbClr val="333333"/>
                </a:solidFill>
                <a:effectLst/>
                <a:latin typeface="Verdana" panose="020B0604030504040204" pitchFamily="34" charset="0"/>
              </a:rPr>
              <a:t>This is a collection of issues on CIM17 Measurement, SCADA and Control information model with the focus on what is relevant for the Operation profile.</a:t>
            </a:r>
          </a:p>
          <a:p>
            <a:pPr marL="0" indent="0" algn="l">
              <a:buNone/>
            </a:pPr>
            <a:endParaRPr lang="en-GB" dirty="0">
              <a:solidFill>
                <a:srgbClr val="333333"/>
              </a:solidFill>
              <a:latin typeface="Verdana" panose="020B0604030504040204" pitchFamily="34" charset="0"/>
            </a:endParaRPr>
          </a:p>
          <a:p>
            <a:pPr algn="l"/>
            <a:r>
              <a:rPr lang="en-GB" b="1" i="0" dirty="0">
                <a:solidFill>
                  <a:srgbClr val="333333"/>
                </a:solidFill>
                <a:effectLst/>
                <a:latin typeface="Verdana" panose="020B0604030504040204" pitchFamily="34" charset="0"/>
              </a:rPr>
              <a:t>Decision</a:t>
            </a:r>
            <a:endParaRPr lang="en-GB" b="0" i="0" dirty="0">
              <a:solidFill>
                <a:srgbClr val="333333"/>
              </a:solidFill>
              <a:effectLst/>
              <a:latin typeface="Verdana" panose="020B0604030504040204" pitchFamily="34" charset="0"/>
            </a:endParaRPr>
          </a:p>
          <a:p>
            <a:pPr marL="0" indent="0" algn="l">
              <a:buNone/>
            </a:pPr>
            <a:r>
              <a:rPr lang="en-GB" b="0" i="0" dirty="0">
                <a:solidFill>
                  <a:srgbClr val="333333"/>
                </a:solidFill>
                <a:effectLst/>
                <a:latin typeface="Verdana" panose="020B0604030504040204" pitchFamily="34" charset="0"/>
              </a:rPr>
              <a:t>16-Sep-2024 Joint TF Hybrid Meeting - Minneapolis:</a:t>
            </a:r>
          </a:p>
          <a:p>
            <a:pPr marL="0" indent="0" algn="l">
              <a:buNone/>
            </a:pPr>
            <a:r>
              <a:rPr lang="en-GB" b="0" i="0" dirty="0">
                <a:solidFill>
                  <a:srgbClr val="333333"/>
                </a:solidFill>
                <a:effectLst/>
                <a:latin typeface="Verdana" panose="020B0604030504040204" pitchFamily="34" charset="0"/>
              </a:rPr>
              <a:t>Reviewed together.</a:t>
            </a:r>
          </a:p>
          <a:p>
            <a:pPr marL="0" indent="0" algn="l">
              <a:buNone/>
            </a:pPr>
            <a:r>
              <a:rPr lang="en-GB" b="0" i="0" dirty="0">
                <a:solidFill>
                  <a:srgbClr val="333333"/>
                </a:solidFill>
                <a:effectLst/>
                <a:latin typeface="Verdana" panose="020B0604030504040204" pitchFamily="34" charset="0"/>
              </a:rPr>
              <a:t>Action Item: Alex and Tom to check the issues and see what are low hanging fruits that can be easily fixed and which of the items will be followed up in the new TF </a:t>
            </a:r>
            <a:r>
              <a:rPr lang="en-GB" b="0" i="0" dirty="0" err="1">
                <a:solidFill>
                  <a:srgbClr val="333333"/>
                </a:solidFill>
                <a:effectLst/>
                <a:latin typeface="Verdana" panose="020B0604030504040204" pitchFamily="34" charset="0"/>
              </a:rPr>
              <a:t>subteam</a:t>
            </a:r>
            <a:r>
              <a:rPr lang="en-GB" b="0" i="0" dirty="0">
                <a:solidFill>
                  <a:srgbClr val="333333"/>
                </a:solidFill>
                <a:effectLst/>
                <a:latin typeface="Verdana" panose="020B0604030504040204" pitchFamily="34" charset="0"/>
              </a:rPr>
              <a:t> on the topic and which issues are to be assigned to CIM19:</a:t>
            </a:r>
          </a:p>
          <a:p>
            <a:endParaRPr lang="en-GB" b="0" i="0" dirty="0">
              <a:solidFill>
                <a:srgbClr val="333333"/>
              </a:solidFill>
              <a:effectLst/>
              <a:latin typeface="Verdana" panose="020B0604030504040204" pitchFamily="34" charset="0"/>
            </a:endParaRPr>
          </a:p>
          <a:p>
            <a:endParaRPr lang="en-GB" dirty="0"/>
          </a:p>
        </p:txBody>
      </p:sp>
      <p:sp>
        <p:nvSpPr>
          <p:cNvPr id="4" name="Title 3">
            <a:extLst>
              <a:ext uri="{FF2B5EF4-FFF2-40B4-BE49-F238E27FC236}">
                <a16:creationId xmlns:a16="http://schemas.microsoft.com/office/drawing/2014/main" id="{E133EBC9-3B2B-1A7F-010D-54B474A23968}"/>
              </a:ext>
            </a:extLst>
          </p:cNvPr>
          <p:cNvSpPr>
            <a:spLocks noGrp="1"/>
          </p:cNvSpPr>
          <p:nvPr>
            <p:ph type="title"/>
          </p:nvPr>
        </p:nvSpPr>
        <p:spPr>
          <a:xfrm>
            <a:off x="457200" y="381001"/>
            <a:ext cx="11277598" cy="810125"/>
          </a:xfrm>
        </p:spPr>
        <p:txBody>
          <a:bodyPr>
            <a:normAutofit/>
          </a:bodyPr>
          <a:lstStyle/>
          <a:p>
            <a:r>
              <a:rPr lang="en-GB" dirty="0"/>
              <a:t>https://redmine.ucaiug.org/issues/6610</a:t>
            </a:r>
          </a:p>
        </p:txBody>
      </p:sp>
      <p:sp>
        <p:nvSpPr>
          <p:cNvPr id="24" name="Slide Number Placeholder 23">
            <a:extLst>
              <a:ext uri="{FF2B5EF4-FFF2-40B4-BE49-F238E27FC236}">
                <a16:creationId xmlns:a16="http://schemas.microsoft.com/office/drawing/2014/main" id="{65A50E3A-08FC-486C-97F2-111E46731EE6}"/>
              </a:ext>
            </a:extLst>
          </p:cNvPr>
          <p:cNvSpPr>
            <a:spLocks noGrp="1"/>
          </p:cNvSpPr>
          <p:nvPr>
            <p:ph type="sldNum" sz="quarter" idx="4"/>
          </p:nvPr>
        </p:nvSpPr>
        <p:spPr>
          <a:xfrm>
            <a:off x="10936704" y="6392369"/>
            <a:ext cx="798095" cy="365125"/>
          </a:xfrm>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52738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5D794EE-0D91-20F7-A9D4-F15CE5D2C88D}"/>
              </a:ext>
            </a:extLst>
          </p:cNvPr>
          <p:cNvSpPr>
            <a:spLocks noGrp="1"/>
          </p:cNvSpPr>
          <p:nvPr>
            <p:ph idx="1"/>
          </p:nvPr>
        </p:nvSpPr>
        <p:spPr/>
        <p:txBody>
          <a:bodyPr>
            <a:normAutofit lnSpcReduction="10000"/>
          </a:bodyPr>
          <a:lstStyle/>
          <a:p>
            <a:r>
              <a:rPr lang="en-GB" b="1" i="0" dirty="0">
                <a:solidFill>
                  <a:srgbClr val="555555"/>
                </a:solidFill>
                <a:effectLst/>
                <a:latin typeface="Trebuchet MS" panose="020B0603020202020204" pitchFamily="34" charset="0"/>
              </a:rPr>
              <a:t>#5972 </a:t>
            </a:r>
            <a:r>
              <a:rPr lang="en-GB" dirty="0"/>
              <a:t>Measurement Type naming conventions</a:t>
            </a:r>
          </a:p>
          <a:p>
            <a:r>
              <a:rPr lang="en-GB" b="1" i="0" dirty="0">
                <a:solidFill>
                  <a:srgbClr val="555555"/>
                </a:solidFill>
                <a:effectLst/>
                <a:latin typeface="Trebuchet MS" panose="020B0603020202020204" pitchFamily="34" charset="0"/>
              </a:rPr>
              <a:t>#5975 </a:t>
            </a:r>
            <a:r>
              <a:rPr lang="en-GB" dirty="0"/>
              <a:t>Control Type  - new attribute and naming convention</a:t>
            </a:r>
          </a:p>
          <a:p>
            <a:r>
              <a:rPr lang="en-GB" dirty="0"/>
              <a:t>Measurement source</a:t>
            </a:r>
          </a:p>
          <a:p>
            <a:endParaRPr lang="en-GB" dirty="0"/>
          </a:p>
          <a:p>
            <a:r>
              <a:rPr lang="en-GB" b="1" i="0" dirty="0">
                <a:solidFill>
                  <a:srgbClr val="555555"/>
                </a:solidFill>
                <a:effectLst/>
                <a:latin typeface="Trebuchet MS" panose="020B0603020202020204" pitchFamily="34" charset="0"/>
              </a:rPr>
              <a:t>#6736 </a:t>
            </a:r>
            <a:r>
              <a:rPr lang="en-GB" dirty="0"/>
              <a:t>Corrections for  Quality61850   - </a:t>
            </a:r>
            <a:r>
              <a:rPr lang="en-GB" i="1" dirty="0"/>
              <a:t>done</a:t>
            </a:r>
          </a:p>
          <a:p>
            <a:endParaRPr lang="en-GB" dirty="0"/>
          </a:p>
          <a:p>
            <a:r>
              <a:rPr lang="en-GB" dirty="0"/>
              <a:t>New setpoint class for timed power envelope limits</a:t>
            </a:r>
          </a:p>
          <a:p>
            <a:r>
              <a:rPr lang="en-GB" b="1" i="0" dirty="0">
                <a:solidFill>
                  <a:srgbClr val="555555"/>
                </a:solidFill>
                <a:effectLst/>
                <a:latin typeface="Trebuchet MS" panose="020B0603020202020204" pitchFamily="34" charset="0"/>
              </a:rPr>
              <a:t>#5976  </a:t>
            </a:r>
            <a:r>
              <a:rPr lang="en-GB" dirty="0"/>
              <a:t>Better model for discrete raise/lower commands for tap position</a:t>
            </a:r>
          </a:p>
          <a:p>
            <a:r>
              <a:rPr lang="en-GB" b="1" i="0" dirty="0">
                <a:solidFill>
                  <a:srgbClr val="555555"/>
                </a:solidFill>
                <a:effectLst/>
                <a:latin typeface="Trebuchet MS" panose="020B0603020202020204" pitchFamily="34" charset="0"/>
              </a:rPr>
              <a:t>#5973  </a:t>
            </a:r>
            <a:r>
              <a:rPr lang="en-GB" dirty="0"/>
              <a:t>New classes for three times single phase values  (WYE or DEL)</a:t>
            </a:r>
          </a:p>
          <a:p>
            <a:endParaRPr lang="en-GB" dirty="0"/>
          </a:p>
          <a:p>
            <a:r>
              <a:rPr lang="en-GB" dirty="0"/>
              <a:t>Communications related</a:t>
            </a:r>
          </a:p>
          <a:p>
            <a:pPr marL="0" indent="0">
              <a:buNone/>
            </a:pPr>
            <a:r>
              <a:rPr lang="en-GB" dirty="0"/>
              <a:t>Internet (VPN) connections direct to automation equipment (IEC 61850, …)</a:t>
            </a:r>
          </a:p>
          <a:p>
            <a:pPr marL="0" indent="0">
              <a:buNone/>
            </a:pPr>
            <a:r>
              <a:rPr lang="en-GB" dirty="0"/>
              <a:t>Better model for redundant comms links</a:t>
            </a:r>
          </a:p>
          <a:p>
            <a:pPr marL="0" indent="0">
              <a:buNone/>
            </a:pPr>
            <a:endParaRPr lang="en-GB" dirty="0"/>
          </a:p>
          <a:p>
            <a:endParaRPr lang="en-GB" dirty="0"/>
          </a:p>
        </p:txBody>
      </p:sp>
      <p:sp>
        <p:nvSpPr>
          <p:cNvPr id="4" name="Title 3">
            <a:extLst>
              <a:ext uri="{FF2B5EF4-FFF2-40B4-BE49-F238E27FC236}">
                <a16:creationId xmlns:a16="http://schemas.microsoft.com/office/drawing/2014/main" id="{E133EBC9-3B2B-1A7F-010D-54B474A23968}"/>
              </a:ext>
            </a:extLst>
          </p:cNvPr>
          <p:cNvSpPr>
            <a:spLocks noGrp="1"/>
          </p:cNvSpPr>
          <p:nvPr>
            <p:ph type="title"/>
          </p:nvPr>
        </p:nvSpPr>
        <p:spPr/>
        <p:txBody>
          <a:bodyPr/>
          <a:lstStyle/>
          <a:p>
            <a:r>
              <a:rPr lang="en-US" dirty="0"/>
              <a:t>Issue categories</a:t>
            </a:r>
            <a:endParaRPr lang="en-GB" dirty="0"/>
          </a:p>
        </p:txBody>
      </p:sp>
      <p:sp>
        <p:nvSpPr>
          <p:cNvPr id="24" name="Slide Number Placeholder 23">
            <a:extLst>
              <a:ext uri="{FF2B5EF4-FFF2-40B4-BE49-F238E27FC236}">
                <a16:creationId xmlns:a16="http://schemas.microsoft.com/office/drawing/2014/main" id="{65A50E3A-08FC-486C-97F2-111E46731EE6}"/>
              </a:ext>
            </a:extLst>
          </p:cNvPr>
          <p:cNvSpPr>
            <a:spLocks noGrp="1"/>
          </p:cNvSpPr>
          <p:nvPr>
            <p:ph type="sldNum" sz="quarter" idx="4"/>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3946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F604CF-2AE1-BD98-CD2D-05D2E77A4FA0}"/>
              </a:ext>
            </a:extLst>
          </p:cNvPr>
          <p:cNvSpPr>
            <a:spLocks noGrp="1"/>
          </p:cNvSpPr>
          <p:nvPr>
            <p:ph idx="1"/>
          </p:nvPr>
        </p:nvSpPr>
        <p:spPr>
          <a:xfrm>
            <a:off x="457199" y="1467853"/>
            <a:ext cx="3246121" cy="4628147"/>
          </a:xfrm>
        </p:spPr>
        <p:txBody>
          <a:bodyPr/>
          <a:lstStyle/>
          <a:p>
            <a:r>
              <a:rPr lang="en-GB" dirty="0"/>
              <a:t>…</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96D70313-5B49-1522-A33D-F53843C54479}"/>
              </a:ext>
            </a:extLst>
          </p:cNvPr>
          <p:cNvSpPr>
            <a:spLocks noGrp="1"/>
          </p:cNvSpPr>
          <p:nvPr>
            <p:ph type="sldNum" sz="quarter" idx="4"/>
          </p:nvPr>
        </p:nvSpPr>
        <p:spPr/>
        <p:txBody>
          <a:bodyPr/>
          <a:lstStyle/>
          <a:p>
            <a:fld id="{294A09A9-5501-47C1-A89A-A340965A2BE2}" type="slidenum">
              <a:rPr lang="en-US" smtClean="0"/>
              <a:pPr/>
              <a:t>8</a:t>
            </a:fld>
            <a:endParaRPr lang="en-US" dirty="0"/>
          </a:p>
        </p:txBody>
      </p:sp>
      <p:pic>
        <p:nvPicPr>
          <p:cNvPr id="6" name="Picture 5">
            <a:extLst>
              <a:ext uri="{FF2B5EF4-FFF2-40B4-BE49-F238E27FC236}">
                <a16:creationId xmlns:a16="http://schemas.microsoft.com/office/drawing/2014/main" id="{8D710ADA-C0A6-2557-B123-9440B8D3A59D}"/>
              </a:ext>
            </a:extLst>
          </p:cNvPr>
          <p:cNvPicPr>
            <a:picLocks noChangeAspect="1"/>
          </p:cNvPicPr>
          <p:nvPr/>
        </p:nvPicPr>
        <p:blipFill>
          <a:blip r:embed="rId2"/>
          <a:stretch>
            <a:fillRect/>
          </a:stretch>
        </p:blipFill>
        <p:spPr>
          <a:xfrm>
            <a:off x="639933" y="0"/>
            <a:ext cx="11552067" cy="6858000"/>
          </a:xfrm>
          <a:prstGeom prst="rect">
            <a:avLst/>
          </a:prstGeom>
        </p:spPr>
      </p:pic>
      <p:sp>
        <p:nvSpPr>
          <p:cNvPr id="3" name="Title 2">
            <a:extLst>
              <a:ext uri="{FF2B5EF4-FFF2-40B4-BE49-F238E27FC236}">
                <a16:creationId xmlns:a16="http://schemas.microsoft.com/office/drawing/2014/main" id="{C338770A-C43C-6455-3C8D-CA03EC1DCDE9}"/>
              </a:ext>
            </a:extLst>
          </p:cNvPr>
          <p:cNvSpPr>
            <a:spLocks noGrp="1"/>
          </p:cNvSpPr>
          <p:nvPr>
            <p:ph type="title"/>
          </p:nvPr>
        </p:nvSpPr>
        <p:spPr>
          <a:xfrm>
            <a:off x="639933" y="4112532"/>
            <a:ext cx="5520688" cy="1409298"/>
          </a:xfrm>
        </p:spPr>
        <p:txBody>
          <a:bodyPr>
            <a:normAutofit/>
          </a:bodyPr>
          <a:lstStyle/>
          <a:p>
            <a:r>
              <a:rPr lang="en-US" dirty="0"/>
              <a:t>SCADA oriented model:</a:t>
            </a:r>
            <a:br>
              <a:rPr lang="en-US" dirty="0"/>
            </a:br>
            <a:r>
              <a:rPr lang="en-US" dirty="0"/>
              <a:t>Measurement and </a:t>
            </a:r>
            <a:br>
              <a:rPr lang="en-US" dirty="0"/>
            </a:br>
            <a:r>
              <a:rPr lang="en-US" dirty="0" err="1"/>
              <a:t>MeasurementValue</a:t>
            </a:r>
            <a:endParaRPr lang="en-GB" dirty="0"/>
          </a:p>
        </p:txBody>
      </p:sp>
      <p:sp>
        <p:nvSpPr>
          <p:cNvPr id="5" name="Content Placeholder 1">
            <a:extLst>
              <a:ext uri="{FF2B5EF4-FFF2-40B4-BE49-F238E27FC236}">
                <a16:creationId xmlns:a16="http://schemas.microsoft.com/office/drawing/2014/main" id="{58AE0BA3-D8DE-E1BF-B373-90B2DAE4F660}"/>
              </a:ext>
            </a:extLst>
          </p:cNvPr>
          <p:cNvSpPr txBox="1">
            <a:spLocks/>
          </p:cNvSpPr>
          <p:nvPr/>
        </p:nvSpPr>
        <p:spPr>
          <a:xfrm>
            <a:off x="752668" y="5576141"/>
            <a:ext cx="4470686" cy="1108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Left: Measurement = static information</a:t>
            </a:r>
          </a:p>
          <a:p>
            <a:pPr marL="0" indent="0">
              <a:buNone/>
            </a:pPr>
            <a:r>
              <a:rPr lang="en-GB" dirty="0"/>
              <a:t>Middle: the values that change</a:t>
            </a:r>
          </a:p>
          <a:p>
            <a:pPr marL="0" indent="0">
              <a:buNone/>
            </a:pPr>
            <a:r>
              <a:rPr lang="en-GB" dirty="0"/>
              <a:t>Right: where the data comes from</a:t>
            </a:r>
          </a:p>
          <a:p>
            <a:endParaRPr lang="en-GB" dirty="0"/>
          </a:p>
        </p:txBody>
      </p:sp>
    </p:spTree>
    <p:extLst>
      <p:ext uri="{BB962C8B-B14F-4D97-AF65-F5344CB8AC3E}">
        <p14:creationId xmlns:p14="http://schemas.microsoft.com/office/powerpoint/2010/main" val="151521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F604CF-2AE1-BD98-CD2D-05D2E77A4FA0}"/>
              </a:ext>
            </a:extLst>
          </p:cNvPr>
          <p:cNvSpPr>
            <a:spLocks noGrp="1"/>
          </p:cNvSpPr>
          <p:nvPr>
            <p:ph idx="1"/>
          </p:nvPr>
        </p:nvSpPr>
        <p:spPr>
          <a:xfrm>
            <a:off x="457199" y="1467853"/>
            <a:ext cx="3246121" cy="4628147"/>
          </a:xfrm>
        </p:spPr>
        <p:txBody>
          <a:bodyPr/>
          <a:lstStyle/>
          <a:p>
            <a:r>
              <a:rPr lang="en-GB" dirty="0"/>
              <a:t>each Measurement instance represents a technological quantity of a PowerSystemResource;</a:t>
            </a:r>
          </a:p>
          <a:p>
            <a:r>
              <a:rPr lang="en-GB" dirty="0"/>
              <a:t>each </a:t>
            </a:r>
            <a:r>
              <a:rPr lang="en-GB" dirty="0" err="1"/>
              <a:t>MeasurementValue</a:t>
            </a:r>
            <a:r>
              <a:rPr lang="en-GB" dirty="0"/>
              <a:t> of a Measurement represents a value for the technological quantity, as supplied from a single source;</a:t>
            </a:r>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C338770A-C43C-6455-3C8D-CA03EC1DCDE9}"/>
              </a:ext>
            </a:extLst>
          </p:cNvPr>
          <p:cNvSpPr>
            <a:spLocks noGrp="1"/>
          </p:cNvSpPr>
          <p:nvPr>
            <p:ph type="title"/>
          </p:nvPr>
        </p:nvSpPr>
        <p:spPr/>
        <p:txBody>
          <a:bodyPr/>
          <a:lstStyle/>
          <a:p>
            <a:r>
              <a:rPr lang="en-US" dirty="0"/>
              <a:t>(as-is) Model</a:t>
            </a:r>
            <a:endParaRPr lang="en-GB" dirty="0"/>
          </a:p>
        </p:txBody>
      </p:sp>
      <p:sp>
        <p:nvSpPr>
          <p:cNvPr id="4" name="Slide Number Placeholder 3">
            <a:extLst>
              <a:ext uri="{FF2B5EF4-FFF2-40B4-BE49-F238E27FC236}">
                <a16:creationId xmlns:a16="http://schemas.microsoft.com/office/drawing/2014/main" id="{96D70313-5B49-1522-A33D-F53843C54479}"/>
              </a:ext>
            </a:extLst>
          </p:cNvPr>
          <p:cNvSpPr>
            <a:spLocks noGrp="1"/>
          </p:cNvSpPr>
          <p:nvPr>
            <p:ph type="sldNum" sz="quarter" idx="4"/>
          </p:nvPr>
        </p:nvSpPr>
        <p:spPr/>
        <p:txBody>
          <a:bodyPr/>
          <a:lstStyle/>
          <a:p>
            <a:fld id="{294A09A9-5501-47C1-A89A-A340965A2BE2}" type="slidenum">
              <a:rPr lang="en-US" smtClean="0"/>
              <a:pPr/>
              <a:t>9</a:t>
            </a:fld>
            <a:endParaRPr lang="en-US" dirty="0"/>
          </a:p>
        </p:txBody>
      </p:sp>
      <p:pic>
        <p:nvPicPr>
          <p:cNvPr id="7" name="Picture 6">
            <a:extLst>
              <a:ext uri="{FF2B5EF4-FFF2-40B4-BE49-F238E27FC236}">
                <a16:creationId xmlns:a16="http://schemas.microsoft.com/office/drawing/2014/main" id="{4E2E98DB-AD4C-2994-DE32-3964DA598512}"/>
              </a:ext>
            </a:extLst>
          </p:cNvPr>
          <p:cNvPicPr>
            <a:picLocks noChangeAspect="1"/>
          </p:cNvPicPr>
          <p:nvPr/>
        </p:nvPicPr>
        <p:blipFill>
          <a:blip r:embed="rId2"/>
          <a:stretch>
            <a:fillRect/>
          </a:stretch>
        </p:blipFill>
        <p:spPr>
          <a:xfrm>
            <a:off x="4151032" y="616038"/>
            <a:ext cx="7938360" cy="5625924"/>
          </a:xfrm>
          <a:prstGeom prst="rect">
            <a:avLst/>
          </a:prstGeom>
        </p:spPr>
      </p:pic>
    </p:spTree>
    <p:extLst>
      <p:ext uri="{BB962C8B-B14F-4D97-AF65-F5344CB8AC3E}">
        <p14:creationId xmlns:p14="http://schemas.microsoft.com/office/powerpoint/2010/main" val="3510831974"/>
      </p:ext>
    </p:extLst>
  </p:cSld>
  <p:clrMapOvr>
    <a:masterClrMapping/>
  </p:clrMapOvr>
</p:sld>
</file>

<file path=ppt/theme/theme1.xml><?xml version="1.0" encoding="utf-8"?>
<a:theme xmlns:a="http://schemas.openxmlformats.org/drawingml/2006/main" name="Office Theme">
  <a:themeElements>
    <a:clrScheme name="IEC_2022">
      <a:dk1>
        <a:sysClr val="windowText" lastClr="000000"/>
      </a:dk1>
      <a:lt1>
        <a:sysClr val="window" lastClr="FFFFFF"/>
      </a:lt1>
      <a:dk2>
        <a:srgbClr val="3F3F3F"/>
      </a:dk2>
      <a:lt2>
        <a:srgbClr val="FFFFFF"/>
      </a:lt2>
      <a:accent1>
        <a:srgbClr val="0060A9"/>
      </a:accent1>
      <a:accent2>
        <a:srgbClr val="00A4A9"/>
      </a:accent2>
      <a:accent3>
        <a:srgbClr val="0082A9"/>
      </a:accent3>
      <a:accent4>
        <a:srgbClr val="A90060"/>
      </a:accent4>
      <a:accent5>
        <a:srgbClr val="6BA906"/>
      </a:accent5>
      <a:accent6>
        <a:srgbClr val="F49416"/>
      </a:accent6>
      <a:hlink>
        <a:srgbClr val="0060A9"/>
      </a:hlink>
      <a:folHlink>
        <a:srgbClr val="0060A9"/>
      </a:folHlink>
    </a:clrScheme>
    <a:fontScheme name="IEC_20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1B5A3C-8B2E-4B35-A109-4713D9D35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576AF5-45CB-4D7F-8506-5C2B8F7E0CB6}">
  <ds:schemaRefs>
    <ds:schemaRef ds:uri="http://schemas.microsoft.com/office/2006/documentManagement/types"/>
    <ds:schemaRef ds:uri="http://www.w3.org/XML/1998/namespace"/>
    <ds:schemaRef ds:uri="16c05727-aa75-4e4a-9b5f-8a80a1165891"/>
    <ds:schemaRef ds:uri="http://purl.org/dc/elements/1.1/"/>
    <ds:schemaRef ds:uri="http://purl.org/dc/terms/"/>
    <ds:schemaRef ds:uri="http://schemas.microsoft.com/office/2006/metadata/properties"/>
    <ds:schemaRef ds:uri="http://schemas.microsoft.com/office/infopath/2007/PartnerControls"/>
    <ds:schemaRef ds:uri="http://schemas.microsoft.com/sharepoint/v3"/>
    <ds:schemaRef ds:uri="230e9df3-be65-4c73-a93b-d1236ebd677e"/>
    <ds:schemaRef ds:uri="http://schemas.openxmlformats.org/package/2006/metadata/core-properties"/>
    <ds:schemaRef ds:uri="71af3243-3dd4-4a8d-8c0d-dd76da1f02a5"/>
    <ds:schemaRef ds:uri="http://purl.org/dc/dcmitype/"/>
  </ds:schemaRefs>
</ds:datastoreItem>
</file>

<file path=customXml/itemProps3.xml><?xml version="1.0" encoding="utf-8"?>
<ds:datastoreItem xmlns:ds="http://schemas.openxmlformats.org/officeDocument/2006/customXml" ds:itemID="{D473F6E9-2FA5-4F36-A42B-ED7213C4AABD}">
  <ds:schemaRefs>
    <ds:schemaRef ds:uri="http://schemas.microsoft.com/sharepoint/v3/contenttype/forms"/>
  </ds:schemaRefs>
</ds:datastoreItem>
</file>

<file path=docMetadata/LabelInfo.xml><?xml version="1.0" encoding="utf-8"?>
<clbl:labelList xmlns:clbl="http://schemas.microsoft.com/office/2020/mipLabelMetadata">
  <clbl:label id="{57443d00-af18-408c-9335-47b5de3ec9b9}" enabled="1" method="Privileged" siteId="{6e51e1ad-c54b-4b39-b598-0ffe9ae68fef}" contentBits="2" removed="0"/>
</clbl:labelList>
</file>

<file path=docProps/app.xml><?xml version="1.0" encoding="utf-8"?>
<Properties xmlns="http://schemas.openxmlformats.org/officeDocument/2006/extended-properties" xmlns:vt="http://schemas.openxmlformats.org/officeDocument/2006/docPropsVTypes">
  <Template/>
  <TotalTime>1102</TotalTime>
  <Words>1701</Words>
  <Application>Microsoft Office PowerPoint</Application>
  <PresentationFormat>Widescreen</PresentationFormat>
  <Paragraphs>462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Symbol</vt:lpstr>
      <vt:lpstr>Trebuchet MS</vt:lpstr>
      <vt:lpstr>Verdana</vt:lpstr>
      <vt:lpstr>Office Theme</vt:lpstr>
      <vt:lpstr>CIM Measurement Modelling Issues</vt:lpstr>
      <vt:lpstr>Agenda</vt:lpstr>
      <vt:lpstr>Measurement, MeterReading, MonitorableParameter</vt:lpstr>
      <vt:lpstr>Link by UsagePoint = Terminal = ConnectivityNode</vt:lpstr>
      <vt:lpstr>Concentrate on Measurements</vt:lpstr>
      <vt:lpstr>https://redmine.ucaiug.org/issues/6610</vt:lpstr>
      <vt:lpstr>Issue categories</vt:lpstr>
      <vt:lpstr>SCADA oriented model: Measurement and  MeasurementValue</vt:lpstr>
      <vt:lpstr>(as-is) Model</vt:lpstr>
      <vt:lpstr>MeasurementType</vt:lpstr>
      <vt:lpstr>MeasurementType strings </vt:lpstr>
      <vt:lpstr>MeasurementType – three phase values</vt:lpstr>
      <vt:lpstr>MeasurementType – single phase quantities</vt:lpstr>
      <vt:lpstr>Counters = Accumulator</vt:lpstr>
      <vt:lpstr>Setpoint + Analogs</vt:lpstr>
      <vt:lpstr>Discrete</vt:lpstr>
      <vt:lpstr>Multiple measurements for the same quantity </vt:lpstr>
      <vt:lpstr>Control Type</vt:lpstr>
      <vt:lpstr>Control (&amp; Setpoint) Type</vt:lpstr>
      <vt:lpstr>Measurement Source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CIM Measurement Modelling Issues</dc:title>
  <dc:creator>tom.berry@se.com</dc:creator>
  <cp:lastModifiedBy>Tom BERRY</cp:lastModifiedBy>
  <cp:revision>13</cp:revision>
  <dcterms:created xsi:type="dcterms:W3CDTF">2022-05-31T11:49:00Z</dcterms:created>
  <dcterms:modified xsi:type="dcterms:W3CDTF">2025-06-05T09:44:13Z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ClassificationContentMarkingFooterLocations">
    <vt:lpwstr>Office Theme:5</vt:lpwstr>
  </property>
  <property fmtid="{D5CDD505-2E9C-101B-9397-08002B2CF9AE}" pid="4" name="ClassificationContentMarkingFooterText">
    <vt:lpwstr>General</vt:lpwstr>
  </property>
</Properties>
</file>