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447" r:id="rId2"/>
    <p:sldId id="2134806573" r:id="rId3"/>
    <p:sldId id="2134806576" r:id="rId4"/>
    <p:sldId id="2134806582" r:id="rId5"/>
    <p:sldId id="2134806583" r:id="rId6"/>
    <p:sldId id="2134806574" r:id="rId7"/>
    <p:sldId id="2134806578" r:id="rId8"/>
    <p:sldId id="2134806581" r:id="rId9"/>
    <p:sldId id="2134806584" r:id="rId10"/>
    <p:sldId id="2134806580" r:id="rId11"/>
    <p:sldId id="2134806579" r:id="rId12"/>
    <p:sldId id="2134806577" r:id="rId13"/>
    <p:sldId id="2134806585" r:id="rId14"/>
    <p:sldId id="2134806586" r:id="rId15"/>
    <p:sldId id="213480653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1D43-DC34-4870-8FF0-FBE5D3CA733C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7BF7-A7CB-4A48-BD2F-B5C13558B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ormit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</a:lstStyle>
          <a:p>
            <a:pPr lvl="0"/>
            <a:r>
              <a:rPr lang="en-US" dirty="0"/>
              <a:t>Add text: font size 24</a:t>
            </a:r>
          </a:p>
          <a:p>
            <a:pPr lvl="0"/>
            <a:r>
              <a:rPr lang="en-US" dirty="0"/>
              <a:t>Add text: font size 24</a:t>
            </a:r>
          </a:p>
          <a:p>
            <a:pPr lvl="1"/>
            <a:r>
              <a:rPr lang="en-US" dirty="0"/>
              <a:t>Add text: font size 20</a:t>
            </a:r>
          </a:p>
          <a:p>
            <a:pPr lvl="2"/>
            <a:r>
              <a:rPr lang="en-US" dirty="0"/>
              <a:t>Add text: font size 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 size 36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13/02/2025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13/02/2025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ld connections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13.02.2025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tur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work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13.02.2025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MSIPCMContentMarking" descr="{&quot;HashCode&quot;:796003352,&quot;Placement&quot;:&quot;Footer&quot;,&quot;Top&quot;:525.346863,&quot;Left&quot;:463.983,&quot;SlideWidth&quot;:960,&quot;SlideHeight&quot;:540}">
            <a:extLst>
              <a:ext uri="{FF2B5EF4-FFF2-40B4-BE49-F238E27FC236}">
                <a16:creationId xmlns:a16="http://schemas.microsoft.com/office/drawing/2014/main" id="{84C64630-887A-4EAE-AEA0-AFF0FA4ECEF1}"/>
              </a:ext>
            </a:extLst>
          </p:cNvPr>
          <p:cNvSpPr txBox="1"/>
          <p:nvPr userDrawn="1"/>
        </p:nvSpPr>
        <p:spPr>
          <a:xfrm>
            <a:off x="5892584" y="6671905"/>
            <a:ext cx="406832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626469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/>
          </a:p>
        </p:txBody>
      </p:sp>
      <p:pic>
        <p:nvPicPr>
          <p:cNvPr id="13" name="Picture 42" descr="smartgrid">
            <a:extLst>
              <a:ext uri="{FF2B5EF4-FFF2-40B4-BE49-F238E27FC236}">
                <a16:creationId xmlns:a16="http://schemas.microsoft.com/office/drawing/2014/main" id="{BDB08CB2-C9BE-438F-BB71-3EFA4D2F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4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C344E8A-E91B-4D0E-9618-63A71EDEEAEE}"/>
              </a:ext>
            </a:extLst>
          </p:cNvPr>
          <p:cNvSpPr/>
          <p:nvPr/>
        </p:nvSpPr>
        <p:spPr>
          <a:xfrm>
            <a:off x="0" y="-1"/>
            <a:ext cx="12192000" cy="49488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01" y="169100"/>
            <a:ext cx="10753195" cy="3785652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CIM models </a:t>
            </a:r>
            <a:r>
              <a:rPr lang="en-US" sz="4000" dirty="0">
                <a:ea typeface="Times New Roman" panose="02020603050405020304" pitchFamily="18" charset="0"/>
              </a:rPr>
              <a:t>for capabilities of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Grid Edge Devices and EV as DERs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Discussion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reference to IEEE 1547, IEC 61850-7-420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IEC 61968-5</a:t>
            </a:r>
            <a:endParaRPr lang="en-US" sz="480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117399" y="5146797"/>
            <a:ext cx="3146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Tom Berry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2256214" y="5221622"/>
            <a:ext cx="8485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Event:      </a:t>
            </a:r>
            <a:r>
              <a:rPr lang="en-GB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UCA TF13 </a:t>
            </a: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29 January 2025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Updated:  CIM UML Features 13 February 2025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Location: Remote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41133-EE38-5F15-27AC-F5A38008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861460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Power management functions are “pure” calculation for supporting analyses</a:t>
            </a:r>
          </a:p>
          <a:p>
            <a:pPr marL="0" indent="0">
              <a:buNone/>
            </a:pPr>
            <a:r>
              <a:rPr lang="en-US" sz="1600" b="0" dirty="0"/>
              <a:t>Add more function blocks for links to the outside world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dirty="0"/>
              <a:t>Note: this means models also need function-function links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AC4D2-5734-A283-1C5A-887B47DF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36524"/>
            <a:ext cx="11040000" cy="1325563"/>
          </a:xfrm>
        </p:spPr>
        <p:txBody>
          <a:bodyPr/>
          <a:lstStyle/>
          <a:p>
            <a:r>
              <a:rPr lang="en-US" dirty="0"/>
              <a:t>Real-time communication #2</a:t>
            </a:r>
            <a:br>
              <a:rPr lang="en-US" dirty="0"/>
            </a:br>
            <a:r>
              <a:rPr lang="en-US" dirty="0"/>
              <a:t>Generic interface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C8EEA-92D7-26F9-1A33-FEC5B6E4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21C57-969A-F98B-E349-59662B2D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32" y="1234440"/>
            <a:ext cx="7224367" cy="5623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1055B-C012-78F6-D7DB-3CFC0F305E45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64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85F70-6051-6F78-EBF7-D83CF6482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3732218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0" dirty="0"/>
              <a:t>Classes in yellow have an equivalent in IEC 62746-4</a:t>
            </a:r>
          </a:p>
          <a:p>
            <a:pPr marL="0" indent="0">
              <a:buNone/>
            </a:pPr>
            <a:r>
              <a:rPr lang="en-GB" sz="1600" b="0" dirty="0"/>
              <a:t>Classes in orange have no existing direct mapping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r>
              <a:rPr lang="en-GB" sz="1600" b="0" dirty="0" err="1"/>
              <a:t>DERFunctions</a:t>
            </a:r>
            <a:r>
              <a:rPr lang="en-GB" sz="1600" b="0" dirty="0"/>
              <a:t> – capabilities</a:t>
            </a:r>
          </a:p>
          <a:p>
            <a:pPr marL="0" indent="0">
              <a:buNone/>
            </a:pPr>
            <a:r>
              <a:rPr lang="en-GB" sz="1600" b="0" dirty="0" err="1"/>
              <a:t>DERMonitorableParameter</a:t>
            </a:r>
            <a:r>
              <a:rPr lang="en-GB" sz="1600" b="0" dirty="0"/>
              <a:t> – a way of exchanging measurements and setpoints.</a:t>
            </a:r>
          </a:p>
          <a:p>
            <a:pPr marL="0" indent="0">
              <a:buNone/>
            </a:pPr>
            <a:r>
              <a:rPr lang="en-GB" sz="1600" b="0" dirty="0" err="1"/>
              <a:t>DERGroupDispatch</a:t>
            </a:r>
            <a:r>
              <a:rPr lang="en-GB" sz="1600" b="0" dirty="0"/>
              <a:t>  = ???</a:t>
            </a:r>
          </a:p>
          <a:p>
            <a:pPr marL="0" indent="0">
              <a:buNone/>
            </a:pPr>
            <a:r>
              <a:rPr lang="en-GB" sz="1600" b="0" dirty="0"/>
              <a:t>EndDeviceGroup  = a specific type of aggregation</a:t>
            </a:r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2F4DE-AADB-7280-FC40-493AE1B6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CC77-C8ED-41FD-9543-A2379C2E6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45584-22CD-CE09-50E5-128778D7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3" y="1602000"/>
            <a:ext cx="7379163" cy="4757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7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37" y="2207492"/>
            <a:ext cx="2345494" cy="310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= alternative ways of collecting data</a:t>
            </a:r>
            <a:endParaRPr lang="en-GB" sz="16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635A5-200A-4853-A692-56FB3A2E7884}"/>
              </a:ext>
            </a:extLst>
          </p:cNvPr>
          <p:cNvSpPr txBox="1"/>
          <p:nvPr/>
        </p:nvSpPr>
        <p:spPr>
          <a:xfrm rot="271847">
            <a:off x="388099" y="4286265"/>
            <a:ext cx="251683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Needs more thought and discussion …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2A0FC-C750-165E-AF9E-4B073F83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99" y="289248"/>
            <a:ext cx="9046901" cy="65687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/>
              <a:t>Measurement,</a:t>
            </a:r>
            <a:r>
              <a:rPr lang="en-US" sz="2800" dirty="0"/>
              <a:t> </a:t>
            </a:r>
            <a:r>
              <a:rPr lang="en-US" sz="2400" dirty="0" err="1"/>
              <a:t>MeterReading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456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37" y="2207492"/>
            <a:ext cx="2345494" cy="310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Proposal:</a:t>
            </a:r>
          </a:p>
          <a:p>
            <a:pPr marL="0" indent="0">
              <a:buNone/>
            </a:pPr>
            <a:r>
              <a:rPr lang="en-US" sz="1600" b="0" dirty="0"/>
              <a:t>Link EndDeviceGroup to virtual resource that has the function parameters.</a:t>
            </a:r>
          </a:p>
          <a:p>
            <a:pPr marL="0" indent="0">
              <a:buNone/>
            </a:pPr>
            <a:r>
              <a:rPr lang="en-US" sz="1600" b="0" dirty="0"/>
              <a:t>And may or may not be associated with a registered resource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 err="1"/>
              <a:t>DERFunction</a:t>
            </a:r>
            <a:r>
              <a:rPr lang="en-US" sz="2400" dirty="0"/>
              <a:t> and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052F3-6682-DC75-F1CB-049BB57C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18" y="221074"/>
            <a:ext cx="8692517" cy="6292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923877-9F74-C939-2F19-0F8A21F82838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9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19" y="3362057"/>
            <a:ext cx="2345494" cy="165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highlight>
                  <a:srgbClr val="FFFF00"/>
                </a:highlight>
              </a:rPr>
              <a:t>BUT</a:t>
            </a:r>
          </a:p>
          <a:p>
            <a:pPr marL="0" indent="0">
              <a:buNone/>
            </a:pPr>
            <a:r>
              <a:rPr lang="en-US" sz="1600" b="0" dirty="0"/>
              <a:t>Two ways of defining groups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 err="1"/>
              <a:t>DERFunction</a:t>
            </a:r>
            <a:r>
              <a:rPr lang="en-US" sz="2400" dirty="0"/>
              <a:t> and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052F3-6682-DC75-F1CB-049BB57C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18" y="221074"/>
            <a:ext cx="8692517" cy="6292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923877-9F74-C939-2F19-0F8A21F82838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781DCD-3BB8-EADF-4735-529030D4D71E}"/>
              </a:ext>
            </a:extLst>
          </p:cNvPr>
          <p:cNvCxnSpPr>
            <a:cxnSpLocks/>
          </p:cNvCxnSpPr>
          <p:nvPr/>
        </p:nvCxnSpPr>
        <p:spPr>
          <a:xfrm flipV="1">
            <a:off x="2438400" y="1792151"/>
            <a:ext cx="3880338" cy="187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83CF6-E6AE-F2D7-1A4E-B4A61547312A}"/>
              </a:ext>
            </a:extLst>
          </p:cNvPr>
          <p:cNvCxnSpPr>
            <a:cxnSpLocks/>
          </p:cNvCxnSpPr>
          <p:nvPr/>
        </p:nvCxnSpPr>
        <p:spPr>
          <a:xfrm>
            <a:off x="2438400" y="4044462"/>
            <a:ext cx="7502769" cy="2086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0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8" y="1602000"/>
            <a:ext cx="11310092" cy="4420800"/>
          </a:xfrm>
        </p:spPr>
        <p:txBody>
          <a:bodyPr>
            <a:normAutofit/>
          </a:bodyPr>
          <a:lstStyle/>
          <a:p>
            <a:r>
              <a:rPr lang="en-US" sz="2133" dirty="0"/>
              <a:t>Support for IEEE 2030.5</a:t>
            </a:r>
          </a:p>
          <a:p>
            <a:r>
              <a:rPr lang="en-US" sz="2133" dirty="0"/>
              <a:t>Support for changing DER parameters by schedules</a:t>
            </a:r>
          </a:p>
          <a:p>
            <a:r>
              <a:rPr lang="en-US" sz="2133"/>
              <a:t>…</a:t>
            </a:r>
            <a:endParaRPr lang="en-US" sz="2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8" y="255601"/>
            <a:ext cx="11040000" cy="940153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To do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17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AFE08-0B7D-275A-1483-79F665C7A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Assets, </a:t>
            </a:r>
            <a:r>
              <a:rPr lang="en-US" dirty="0" err="1"/>
              <a:t>AssetInfo</a:t>
            </a:r>
            <a:r>
              <a:rPr lang="en-US" dirty="0"/>
              <a:t> – used to initialize Grid, Market resource models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Implies similar, maybe identical classes associated to Asset or PowerSystemResource</a:t>
            </a:r>
          </a:p>
          <a:p>
            <a:endParaRPr lang="en-US" dirty="0"/>
          </a:p>
          <a:p>
            <a:r>
              <a:rPr lang="en-US" dirty="0" err="1"/>
              <a:t>Market:RegisteredDistributedResource</a:t>
            </a:r>
            <a:r>
              <a:rPr lang="en-US" dirty="0"/>
              <a:t> is equivalent to</a:t>
            </a:r>
          </a:p>
          <a:p>
            <a:pPr marL="0" indent="0">
              <a:buNone/>
            </a:pPr>
            <a:r>
              <a:rPr lang="en-US" dirty="0"/>
              <a:t>	Grid :{PowerElectronicsConnection +  n*PowerElectronicsUnit}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Grid resource modelling can re-use </a:t>
            </a:r>
            <a:r>
              <a:rPr lang="en-US" dirty="0" err="1"/>
              <a:t>RegisteredResource</a:t>
            </a:r>
            <a:r>
              <a:rPr lang="en-US" dirty="0"/>
              <a:t> aggregation</a:t>
            </a:r>
          </a:p>
          <a:p>
            <a:endParaRPr lang="en-US" dirty="0"/>
          </a:p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</a:p>
          <a:p>
            <a:endParaRPr lang="en-US" dirty="0"/>
          </a:p>
          <a:p>
            <a:r>
              <a:rPr lang="en-US" dirty="0"/>
              <a:t>Resource associations with Measurements and Meters are a way to record mappings to the real-time communication systems &amp; protocols</a:t>
            </a:r>
          </a:p>
          <a:p>
            <a:r>
              <a:rPr lang="en-US" dirty="0"/>
              <a:t>Other mappings like IEC 61850 and IEEE 2030.5 may need new classes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EA6E-2D6C-04C5-6AE3-A3C1998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capabilities and controls: principles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2A55-CE29-5512-0AC6-5E911AC60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737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E564F-38E1-026F-4F29-B4DF57C1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7DF09-C12F-4F0B-92E4-DC3DC34D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04C30-CB29-4A7F-687E-13E271AC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4272B-160A-0350-DF30-39237094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" y="136524"/>
            <a:ext cx="12092170" cy="6584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DAA57-5B03-D253-9C8C-0AE361A7FA9A}"/>
              </a:ext>
            </a:extLst>
          </p:cNvPr>
          <p:cNvSpPr txBox="1"/>
          <p:nvPr/>
        </p:nvSpPr>
        <p:spPr>
          <a:xfrm>
            <a:off x="6903720" y="6241920"/>
            <a:ext cx="313147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Reminder – these are different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42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9" y="136523"/>
            <a:ext cx="2714017" cy="1526663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Control parameters</a:t>
            </a:r>
            <a:endParaRPr lang="en-GB" dirty="0"/>
          </a:p>
        </p:txBody>
      </p:sp>
      <p:pic>
        <p:nvPicPr>
          <p:cNvPr id="6" name="Picture 5" descr="A diagram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B142203C-EC3E-B32F-CF33-3900CCAF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7" y="68446"/>
            <a:ext cx="964226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91556"/>
            <a:ext cx="2714017" cy="4406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dirty="0"/>
              <a:t>working proposal based on IEEE 1547</a:t>
            </a:r>
          </a:p>
          <a:p>
            <a:pPr marL="0" indent="0">
              <a:buNone/>
            </a:pPr>
            <a:r>
              <a:rPr lang="en-US" sz="1800" b="0" dirty="0"/>
              <a:t>To be mapped to IEC 61850</a:t>
            </a:r>
          </a:p>
          <a:p>
            <a:pPr marL="0" indent="0">
              <a:buNone/>
            </a:pPr>
            <a:endParaRPr lang="en-US" sz="18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Power limits should be upper and lower limits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To add settings to show</a:t>
            </a:r>
          </a:p>
          <a:p>
            <a:pPr marL="0" indent="0">
              <a:buNone/>
            </a:pPr>
            <a:r>
              <a:rPr lang="en-US" sz="1800" b="0" dirty="0" err="1">
                <a:solidFill>
                  <a:srgbClr val="00B0F0"/>
                </a:solidFill>
              </a:rPr>
              <a:t>gridFormingCapability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How to handle regional specific rules for grid forming ?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Maybe different settings for </a:t>
            </a:r>
            <a:r>
              <a:rPr lang="en-US" sz="1800" b="0" dirty="0" err="1">
                <a:solidFill>
                  <a:srgbClr val="00B0F0"/>
                </a:solidFill>
              </a:rPr>
              <a:t>blackStartCapability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8397E-B77D-A5B3-159C-39329F4FEFBA}"/>
              </a:ext>
            </a:extLst>
          </p:cNvPr>
          <p:cNvSpPr txBox="1"/>
          <p:nvPr/>
        </p:nvSpPr>
        <p:spPr>
          <a:xfrm>
            <a:off x="6092190" y="5315904"/>
            <a:ext cx="2628900" cy="129159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Similar, maybe identical, classes can be used for assets and for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6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F7EED-43F7-EF0F-D48C-F5D8C2872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Grid and Market views could / should share same model of control capabilities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127A2-6C9C-50DC-4B5E-C81654E6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Regardless of assets 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A0C5F-E631-AF47-C264-E751D78B4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760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E4ACD-7E8E-19FD-5ADB-33AAD32AA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367404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Wires class have nameplate parameters</a:t>
            </a:r>
          </a:p>
          <a:p>
            <a:pPr marL="0" indent="0">
              <a:buNone/>
            </a:pPr>
            <a:r>
              <a:rPr lang="en-US" sz="1600" b="0" dirty="0"/>
              <a:t>Function Blocks provide a richer set of functions than  Regulating Control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Function blocks can also be defined to apply operational limits to P,Q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4F817-E565-1DC2-C4DF-5616CA0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2"/>
            <a:ext cx="11040000" cy="672924"/>
          </a:xfrm>
        </p:spPr>
        <p:txBody>
          <a:bodyPr/>
          <a:lstStyle/>
          <a:p>
            <a:r>
              <a:rPr lang="en-US" dirty="0"/>
              <a:t>Grid: Capabilities &amp; Control Functions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B1889-5FDD-0202-2193-421BB9DD1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F5708-8728-3AA8-FC3D-DE313604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05" y="933781"/>
            <a:ext cx="9092652" cy="5789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0FBCE6-3113-8356-F73A-23B08F4523FD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2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75335-1196-1E5E-D3B6-F9C9860B2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1820291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Grid resource could correspond to either</a:t>
            </a:r>
          </a:p>
          <a:p>
            <a:pPr marL="0" indent="0">
              <a:buNone/>
            </a:pPr>
            <a:r>
              <a:rPr lang="en-US" sz="1600" b="0" dirty="0"/>
              <a:t>- aggregated resource</a:t>
            </a:r>
          </a:p>
          <a:p>
            <a:pPr marL="0" indent="0">
              <a:buNone/>
            </a:pPr>
            <a:r>
              <a:rPr lang="en-US" sz="1600" b="0" dirty="0"/>
              <a:t>- physical resource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Update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resources may be controllable loads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=&gt; association with Energy Connection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102B0-DD8F-43FB-0DEC-E1E80961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647999"/>
          </a:xfrm>
        </p:spPr>
        <p:txBody>
          <a:bodyPr/>
          <a:lstStyle/>
          <a:p>
            <a:r>
              <a:rPr lang="en-US" dirty="0"/>
              <a:t>Grid – Market: explicit association for resources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489B3-33FD-B5A6-BC19-A592D86E8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76B2B-D346-2DC2-210C-A68F213E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7" y="755158"/>
            <a:ext cx="8529434" cy="59663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B46E5-0963-43B4-7D26-45B140E234DC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2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AF8CF-15D1-775F-89FF-4C06C78C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411418" cy="482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New classes and associations to support mapping to IEC 61850 communication (mainly identification).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720B6-BF9A-9E13-2A6D-53AB2601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communication #1</a:t>
            </a:r>
            <a:br>
              <a:rPr lang="en-US" dirty="0"/>
            </a:br>
            <a:r>
              <a:rPr lang="en-US" dirty="0"/>
              <a:t>IEC 61850 mapping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FAAF-DE43-C2B0-27C5-E613D19E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8750-A4C3-A03A-02EF-3BC90A45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02" y="1602000"/>
            <a:ext cx="8703998" cy="5068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EC8E3-446E-14F9-A4D1-100204F7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21" y="5679719"/>
            <a:ext cx="637721" cy="207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40018-25F1-EF3D-7325-71DDF513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64" y="5542384"/>
            <a:ext cx="616987" cy="1373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E3CD6B-0962-9CAC-A6B4-888329D4CDCF}"/>
              </a:ext>
            </a:extLst>
          </p:cNvPr>
          <p:cNvSpPr/>
          <p:nvPr/>
        </p:nvSpPr>
        <p:spPr>
          <a:xfrm>
            <a:off x="10212326" y="95476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AF8CF-15D1-775F-89FF-4C06C78C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411418" cy="48267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0" dirty="0"/>
              <a:t>SCADA is the package name, not a system, which is confusing.</a:t>
            </a:r>
          </a:p>
          <a:p>
            <a:pPr marL="0" indent="0">
              <a:buNone/>
            </a:pPr>
            <a:r>
              <a:rPr lang="en-US" sz="1600" b="0" dirty="0"/>
              <a:t>Redmine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7124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Maybe change package name</a:t>
            </a:r>
          </a:p>
          <a:p>
            <a:pPr marL="0" indent="0">
              <a:buNone/>
            </a:pPr>
            <a:r>
              <a:rPr lang="en-US" sz="1600" b="0" dirty="0"/>
              <a:t>Maybe change description to: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Contains entities to model information used for operational supervision, control, and data acquisition in power system applications function.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Supervision involves real-time monitoring and decision support, enabling operator and automated control of equipment such as opening or closing a breaker. Data acquisition gathers real-time measurements from various sources, independent of the underlying communication technology.</a:t>
            </a:r>
            <a:endParaRPr lang="en-GB" sz="1600" b="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720B6-BF9A-9E13-2A6D-53AB2601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communication #1</a:t>
            </a:r>
            <a:br>
              <a:rPr lang="en-US" dirty="0"/>
            </a:br>
            <a:r>
              <a:rPr lang="en-US" dirty="0"/>
              <a:t>SCADA Package name / description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FAAF-DE43-C2B0-27C5-E613D19E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8750-A4C3-A03A-02EF-3BC90A45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02" y="1602000"/>
            <a:ext cx="8703998" cy="5068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DC3D2-0F73-7710-4D1A-4EAFB0F2FBAF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608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592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Meiryo</vt:lpstr>
      <vt:lpstr>Aptos</vt:lpstr>
      <vt:lpstr>Arial</vt:lpstr>
      <vt:lpstr>Calibri</vt:lpstr>
      <vt:lpstr>Symbol</vt:lpstr>
      <vt:lpstr>Times New Roman</vt:lpstr>
      <vt:lpstr>Presentation IEC 2019_16x9</vt:lpstr>
      <vt:lpstr>CIM models for capabilities of Grid Edge Devices and EV as DERs  Discussion with reference to IEEE 1547, IEC 61850-7-420, IEC 61968-5</vt:lpstr>
      <vt:lpstr>DER capabilities and controls: principles</vt:lpstr>
      <vt:lpstr>PowerPoint Presentation</vt:lpstr>
      <vt:lpstr>Control parameters</vt:lpstr>
      <vt:lpstr>Regardless of assets …</vt:lpstr>
      <vt:lpstr>Grid: Capabilities &amp; Control Functions</vt:lpstr>
      <vt:lpstr>Grid – Market: explicit association for resources</vt:lpstr>
      <vt:lpstr>Real-time communication #1 IEC 61850 mapping</vt:lpstr>
      <vt:lpstr>Real-time communication #1 SCADA Package name / description</vt:lpstr>
      <vt:lpstr>Real-time communication #2 Generic interface</vt:lpstr>
      <vt:lpstr>IEC 62746-4 models partially supersede DERGroup from IEC 61968-5</vt:lpstr>
      <vt:lpstr>Measurement, MeterReading, MonitorableParameter</vt:lpstr>
      <vt:lpstr>DERFunction and MonitorableParameter</vt:lpstr>
      <vt:lpstr>DERFunction and MonitorableParameter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 Datamodels for DER capabilities</dc:title>
  <dc:creator>Tom BERRY</dc:creator>
  <cp:lastModifiedBy>Tom BERRY</cp:lastModifiedBy>
  <cp:revision>140</cp:revision>
  <dcterms:created xsi:type="dcterms:W3CDTF">2020-09-09T13:18:57Z</dcterms:created>
  <dcterms:modified xsi:type="dcterms:W3CDTF">2025-02-13T18:04:05Z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82814f8d-1bc4-425b-990f-59ca601890dc_Enabled">
    <vt:lpwstr>true</vt:lpwstr>
  </property>
  <property fmtid="{D5CDD505-2E9C-101B-9397-08002B2CF9AE}" pid="11" name="MSIP_Label_82814f8d-1bc4-425b-990f-59ca601890dc_SetDate">
    <vt:lpwstr>2023-11-08T16:11:07Z</vt:lpwstr>
  </property>
  <property fmtid="{D5CDD505-2E9C-101B-9397-08002B2CF9AE}" pid="12" name="MSIP_Label_82814f8d-1bc4-425b-990f-59ca601890dc_Method">
    <vt:lpwstr>Privileged</vt:lpwstr>
  </property>
  <property fmtid="{D5CDD505-2E9C-101B-9397-08002B2CF9AE}" pid="13" name="MSIP_Label_82814f8d-1bc4-425b-990f-59ca601890dc_Name">
    <vt:lpwstr>SE Public</vt:lpwstr>
  </property>
  <property fmtid="{D5CDD505-2E9C-101B-9397-08002B2CF9AE}" pid="14" name="MSIP_Label_82814f8d-1bc4-425b-990f-59ca601890dc_SiteId">
    <vt:lpwstr>6e51e1ad-c54b-4b39-b598-0ffe9ae68fef</vt:lpwstr>
  </property>
  <property fmtid="{D5CDD505-2E9C-101B-9397-08002B2CF9AE}" pid="15" name="MSIP_Label_82814f8d-1bc4-425b-990f-59ca601890dc_ActionId">
    <vt:lpwstr>ced2aa1c-ec68-4425-9c5c-4d07f00c9810</vt:lpwstr>
  </property>
  <property fmtid="{D5CDD505-2E9C-101B-9397-08002B2CF9AE}" pid="16" name="MSIP_Label_82814f8d-1bc4-425b-990f-59ca601890dc_ContentBits">
    <vt:lpwstr>2</vt:lpwstr>
  </property>
</Properties>
</file>