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447" r:id="rId2"/>
    <p:sldId id="2134806440" r:id="rId3"/>
    <p:sldId id="2134806380" r:id="rId4"/>
    <p:sldId id="2134806379" r:id="rId5"/>
    <p:sldId id="2134806376" r:id="rId6"/>
    <p:sldId id="2134806439" r:id="rId7"/>
    <p:sldId id="2134806444" r:id="rId8"/>
    <p:sldId id="213480644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2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rgbClr val="FFFFFF"/>
            </a:gs>
            <a:gs pos="40000">
              <a:schemeClr val="bg1"/>
            </a:gs>
            <a:gs pos="100000">
              <a:srgbClr val="7C7C7C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221633" cy="49657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67259" y="4965172"/>
            <a:ext cx="12288000" cy="1929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5" y="5077305"/>
            <a:ext cx="1528067" cy="17597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3" y="2659718"/>
            <a:ext cx="10753195" cy="17336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 sz="5333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en-US" sz="6667" b="1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965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824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94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ormity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10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155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m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089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7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 background &amp; tex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71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 background &amp;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115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 background &amp; text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9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335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rcle background &amp; text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4132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107505"/>
            <a:ext cx="11040000" cy="1325563"/>
          </a:xfrm>
        </p:spPr>
        <p:txBody>
          <a:bodyPr/>
          <a:lstStyle/>
          <a:p>
            <a:r>
              <a:rPr lang="en-GB" noProof="0" dirty="0"/>
              <a:t>Title size 30 to 50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12/06/2024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555304"/>
            <a:ext cx="11041227" cy="44644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 b="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0"/>
            </a:lvl3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</p:spTree>
    <p:extLst>
      <p:ext uri="{BB962C8B-B14F-4D97-AF65-F5344CB8AC3E}">
        <p14:creationId xmlns:p14="http://schemas.microsoft.com/office/powerpoint/2010/main" val="382972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14203"/>
            <a:ext cx="10972800" cy="4277072"/>
          </a:xfrm>
        </p:spPr>
        <p:txBody>
          <a:bodyPr/>
          <a:lstStyle>
            <a:lvl1pPr marL="342891" indent="-342891">
              <a:def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32 to 38</a:t>
            </a: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  <a:p>
            <a:pPr lvl="1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</a:t>
            </a:r>
          </a:p>
          <a:p>
            <a:pPr lvl="2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791275"/>
            <a:ext cx="988880" cy="8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12/06/2024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Title size 30 to 50</a:t>
            </a:r>
          </a:p>
        </p:txBody>
      </p:sp>
    </p:spTree>
    <p:extLst>
      <p:ext uri="{BB962C8B-B14F-4D97-AF65-F5344CB8AC3E}">
        <p14:creationId xmlns:p14="http://schemas.microsoft.com/office/powerpoint/2010/main" val="80292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3828" y="189061"/>
            <a:ext cx="10507133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="1">
                <a:ln>
                  <a:solidFill>
                    <a:srgbClr val="0070C0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4000"/>
            </a:lvl2pPr>
          </a:lstStyle>
          <a:p>
            <a:pPr lvl="0"/>
            <a:r>
              <a:rPr lang="en-US" dirty="0"/>
              <a:t>Add title 30 to 50 +</a:t>
            </a:r>
            <a:br>
              <a:rPr lang="en-US" dirty="0"/>
            </a:br>
            <a:r>
              <a:rPr lang="en-US" dirty="0"/>
              <a:t>full-size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70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ld connections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12.06.2024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075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5282-9305-4351-9998-DB0341E99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D7E6D-2D30-4380-8D71-3ED72425C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528-2C5F-4C42-9F68-CEE7D9ED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B4D2-125E-40F7-A688-9ADE5E000492}" type="datetimeFigureOut">
              <a:rPr lang="en-CH" smtClean="0"/>
              <a:t>06/12/2024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0419-FDD2-4734-B6BF-5D6D2CE0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528B4-1BDC-4993-B8E6-2D7E924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2E4-8F96-4DB5-BA85-5ECF4D029C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685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0"/>
            <a:ext cx="11040000" cy="160961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Chapter slide</a:t>
            </a:r>
            <a:br>
              <a:rPr lang="en-US" dirty="0"/>
            </a:br>
            <a:r>
              <a:rPr lang="en-US" dirty="0"/>
              <a:t>Title size 30 t0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400" y="2094792"/>
            <a:ext cx="11601600" cy="30624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90400" y="1006277"/>
            <a:ext cx="11040000" cy="1764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sz="5333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pPr lvl="0"/>
            <a:r>
              <a:rPr lang="en-US" dirty="0"/>
              <a:t>Add title 30 to 60 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fr-C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155200" y="5808000"/>
            <a:ext cx="988800" cy="864000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666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0400" y="1602000"/>
            <a:ext cx="5424000" cy="4420800"/>
          </a:xfrm>
        </p:spPr>
        <p:txBody>
          <a:bodyPr/>
          <a:lstStyle>
            <a:lvl1pPr marL="609585" indent="-609585">
              <a:spcBef>
                <a:spcPts val="1600"/>
              </a:spcBef>
              <a:spcAft>
                <a:spcPts val="0"/>
              </a:spcAft>
              <a:buFont typeface="Arial" pitchFamily="34" charset="0"/>
              <a:buChar char="•"/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192011" y="1602000"/>
            <a:ext cx="5424000" cy="4420800"/>
          </a:xfr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2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91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20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939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50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600201"/>
            <a:ext cx="110400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7051" y="6356351"/>
            <a:ext cx="274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7A9-BE32-4F72-B27D-3E2A326C1DCC}" type="datetime1">
              <a:rPr lang="fr-CH" smtClean="0"/>
              <a:t>12.06.2024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861" y="6356351"/>
            <a:ext cx="5770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590400" y="188641"/>
            <a:ext cx="1104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805474"/>
            <a:ext cx="988880" cy="863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64630-887A-4EAE-AEA0-AFF0FA4ECEF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003100" y="67030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775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5" r:id="rId23"/>
    <p:sldLayoutId id="2147483686" r:id="rId24"/>
    <p:sldLayoutId id="2147483687" r:id="rId25"/>
    <p:sldLayoutId id="2147483688" r:id="rId26"/>
  </p:sldLayoutIdLst>
  <p:hf hdr="0" ftr="0" dt="0"/>
  <p:txStyles>
    <p:titleStyle>
      <a:lvl1pPr marL="0" algn="l" defTabSz="1219170" rtl="0" eaLnBrk="1" fontAlgn="base" latinLnBrk="0" hangingPunct="1">
        <a:spcBef>
          <a:spcPct val="0"/>
        </a:spcBef>
        <a:spcAft>
          <a:spcPct val="0"/>
        </a:spcAft>
        <a:buNone/>
        <a:defRPr lang="fr-CH" sz="5867" b="1" kern="1200" cap="none" spc="0" dirty="0" smtClean="0">
          <a:ln w="11430"/>
          <a:solidFill>
            <a:srgbClr val="0060A9"/>
          </a:solidFill>
          <a:effectLst/>
          <a:latin typeface="Arial" pitchFamily="34" charset="0"/>
          <a:ea typeface="+mn-ea"/>
          <a:cs typeface="Arial" pitchFamily="34" charset="0"/>
        </a:defRPr>
      </a:lvl1pPr>
    </p:titleStyle>
    <p:bodyStyle>
      <a:lvl1pPr marL="457189" marR="0" indent="-457189" algn="l" defTabSz="121917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 pitchFamily="34" charset="0"/>
        <a:buChar char="•"/>
        <a:tabLst/>
        <a:defRPr sz="4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79473" indent="-596885" algn="l" defTabSz="1219170" rtl="0" eaLnBrk="1" latinLnBrk="0" hangingPunct="1">
        <a:spcBef>
          <a:spcPts val="0"/>
        </a:spcBef>
        <a:buFont typeface="Symbol" pitchFamily="18" charset="2"/>
        <a:buChar char=""/>
        <a:defRPr sz="3733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Symbol" pitchFamily="18" charset="2"/>
        <a:buChar char="-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76443-8B6E-4A91-929A-B532687A96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0556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1</a:t>
            </a:fld>
            <a:endParaRPr lang="fr-CH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7B39A9C-3EF8-4657-88CD-51B5106C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17" y="944239"/>
            <a:ext cx="10753195" cy="4031873"/>
          </a:xfrm>
        </p:spPr>
        <p:txBody>
          <a:bodyPr/>
          <a:lstStyle/>
          <a:p>
            <a:r>
              <a:rPr lang="en-US" sz="4800" dirty="0"/>
              <a:t>IEC 63382</a:t>
            </a:r>
            <a:br>
              <a:rPr lang="en-US" sz="4800" dirty="0"/>
            </a:br>
            <a:r>
              <a:rPr lang="en-US" sz="3200" dirty="0"/>
              <a:t>Management of Distributed Energy Storage Systems based on Electrically Chargeable Vehicles</a:t>
            </a:r>
            <a:br>
              <a:rPr lang="en-US" sz="3200" dirty="0"/>
            </a:br>
            <a:br>
              <a:rPr lang="en-US" sz="4800" dirty="0"/>
            </a:br>
            <a:r>
              <a:rPr lang="en-US" sz="4800" dirty="0"/>
              <a:t>Proposals for CIM extensions for electric vehicle charging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5AF3C6C-895D-4CE8-807F-57C9229FF081}"/>
              </a:ext>
            </a:extLst>
          </p:cNvPr>
          <p:cNvSpPr txBox="1"/>
          <p:nvPr/>
        </p:nvSpPr>
        <p:spPr>
          <a:xfrm>
            <a:off x="415292" y="5242350"/>
            <a:ext cx="3146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Author: Tom Berry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11892AE-5E94-4157-B967-91B36A71CCA3}"/>
              </a:ext>
            </a:extLst>
          </p:cNvPr>
          <p:cNvSpPr txBox="1"/>
          <p:nvPr/>
        </p:nvSpPr>
        <p:spPr>
          <a:xfrm>
            <a:off x="4613335" y="5242350"/>
            <a:ext cx="442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Representing:    TC69 JWG15</a:t>
            </a: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Date:                   11-June-2024</a:t>
            </a:r>
          </a:p>
        </p:txBody>
      </p:sp>
    </p:spTree>
    <p:extLst>
      <p:ext uri="{BB962C8B-B14F-4D97-AF65-F5344CB8AC3E}">
        <p14:creationId xmlns:p14="http://schemas.microsoft.com/office/powerpoint/2010/main" val="342368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5F3E8-76C4-12D5-47D8-2C5FB31C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58" y="0"/>
            <a:ext cx="1107762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8DAF5-8DCC-5A96-F572-D845CEB7D661}"/>
              </a:ext>
            </a:extLst>
          </p:cNvPr>
          <p:cNvSpPr txBox="1"/>
          <p:nvPr/>
        </p:nvSpPr>
        <p:spPr>
          <a:xfrm>
            <a:off x="1368834" y="4294773"/>
            <a:ext cx="2890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ChargingPark</a:t>
            </a:r>
            <a:r>
              <a:rPr lang="en-US" dirty="0"/>
              <a:t> is a specialization of </a:t>
            </a:r>
            <a:r>
              <a:rPr lang="en-US" dirty="0" err="1"/>
              <a:t>ServiceLocation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small Park will have only one Zone</a:t>
            </a:r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BD2703D-0DEC-3C0A-4A48-7E322C1B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870" y="187201"/>
            <a:ext cx="3723529" cy="1325563"/>
          </a:xfrm>
        </p:spPr>
        <p:txBody>
          <a:bodyPr/>
          <a:lstStyle/>
          <a:p>
            <a:r>
              <a:rPr lang="en-US" sz="3600" dirty="0"/>
              <a:t>Charging Park</a:t>
            </a:r>
            <a:br>
              <a:rPr lang="en-US" sz="3600" dirty="0"/>
            </a:br>
            <a:r>
              <a:rPr lang="en-US" sz="3600" dirty="0"/>
              <a:t>and Contracts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5391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945F8-E28F-7028-DB09-C33C41B5B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Charging Station</a:t>
            </a:r>
          </a:p>
          <a:p>
            <a:pPr marL="0" indent="0">
              <a:buNone/>
            </a:pPr>
            <a:r>
              <a:rPr lang="en-GB" sz="2000" b="0" dirty="0"/>
              <a:t>physical equipment consisting of one or more EV supply equipment managing the energy transfer to and from EVs.  [IEC 63382-1]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Charging Park</a:t>
            </a:r>
          </a:p>
          <a:p>
            <a:pPr marL="0" indent="0">
              <a:buNone/>
            </a:pPr>
            <a:r>
              <a:rPr lang="en-GB" sz="2000" b="0" dirty="0"/>
              <a:t>geographical area that encloses one or more charging stations with one operator</a:t>
            </a:r>
          </a:p>
          <a:p>
            <a:pPr marL="0" indent="0">
              <a:buNone/>
            </a:pPr>
            <a:r>
              <a:rPr lang="en-GB" sz="2000" b="0" dirty="0"/>
              <a:t>[From : IEC 63110-1  and ISO]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Charging Zone</a:t>
            </a:r>
          </a:p>
          <a:p>
            <a:pPr marL="0" indent="0">
              <a:buNone/>
            </a:pPr>
            <a:r>
              <a:rPr lang="en-GB" sz="2000" b="0" dirty="0"/>
              <a:t>Power management concept representing a group of one or more charging stations within a particular charging </a:t>
            </a:r>
            <a:r>
              <a:rPr lang="en-GB" sz="2000" b="0"/>
              <a:t>park  (typically </a:t>
            </a:r>
            <a:r>
              <a:rPr lang="en-GB" sz="2000" b="0" dirty="0"/>
              <a:t>with a relationship with the electrical arrangement)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56BD4-9174-4864-E002-7F32FDC0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Definitions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FECF7-3A8B-83A7-820D-C0549FA53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DBDB8-1B45-A60B-4534-1DDC3DD4C841}"/>
              </a:ext>
            </a:extLst>
          </p:cNvPr>
          <p:cNvSpPr txBox="1"/>
          <p:nvPr/>
        </p:nvSpPr>
        <p:spPr>
          <a:xfrm>
            <a:off x="9522691" y="899117"/>
            <a:ext cx="185178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Agreed last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15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Electric Vehicle Supply Equipment</a:t>
            </a:r>
          </a:p>
          <a:p>
            <a:pPr marL="0" indent="0">
              <a:buNone/>
            </a:pPr>
            <a:r>
              <a:rPr lang="en-US" sz="2000" dirty="0"/>
              <a:t>EVSE</a:t>
            </a:r>
          </a:p>
          <a:p>
            <a:pPr marL="0" indent="0">
              <a:buNone/>
            </a:pPr>
            <a:r>
              <a:rPr lang="en-US" sz="2000" b="0" dirty="0"/>
              <a:t>equipment or a combination of equipment, providing dedicated functions to supply electric energy from a fixed electrical installation or supply network to an EV for the purpose of charging and discharging</a:t>
            </a:r>
          </a:p>
          <a:p>
            <a:pPr marL="0" indent="0">
              <a:buNone/>
            </a:pPr>
            <a:r>
              <a:rPr lang="en-US" sz="2000" b="0" dirty="0"/>
              <a:t>[SOURCE: IEC 61851-1:2017, 3.1.1, modified – The words "and discharging" have been added to the definition, and the examples have been removed.]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70C0"/>
                </a:solidFill>
              </a:rPr>
              <a:t>[IEC 63110-1]  = to be used by IEC 63382</a:t>
            </a:r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11040000" cy="974625"/>
          </a:xfrm>
        </p:spPr>
        <p:txBody>
          <a:bodyPr/>
          <a:lstStyle/>
          <a:p>
            <a:r>
              <a:rPr lang="en-US" sz="3600" dirty="0"/>
              <a:t>Definitions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8DEEA-A7BA-441E-872E-21CA15E47803}"/>
              </a:ext>
            </a:extLst>
          </p:cNvPr>
          <p:cNvSpPr txBox="1"/>
          <p:nvPr/>
        </p:nvSpPr>
        <p:spPr>
          <a:xfrm>
            <a:off x="9522691" y="899117"/>
            <a:ext cx="185178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Agreed last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51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1A6C6D-C836-9526-B838-3F633B57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792869"/>
            <a:ext cx="8562975" cy="5029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FF242A-75C8-67E5-7E40-B523C82AA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586" y="3974018"/>
            <a:ext cx="3677456" cy="19343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/>
              <a:t>Charging Station is the physical system where EVs can be charged. </a:t>
            </a:r>
          </a:p>
          <a:p>
            <a:pPr marL="0" indent="0">
              <a:buNone/>
            </a:pPr>
            <a:r>
              <a:rPr lang="en-GB" sz="1800" dirty="0"/>
              <a:t>A Charging Station can have one or more </a:t>
            </a:r>
            <a:r>
              <a:rPr lang="en-GB" sz="1800"/>
              <a:t>EVSEs (Electric </a:t>
            </a:r>
            <a:r>
              <a:rPr lang="en-GB" sz="1800" dirty="0"/>
              <a:t>Vehicle Supply Equipment). </a:t>
            </a:r>
          </a:p>
          <a:p>
            <a:pPr marL="0" indent="0">
              <a:buNone/>
            </a:pPr>
            <a:r>
              <a:rPr lang="en-GB" sz="1800" dirty="0"/>
              <a:t>An EVSE is considered as a part of the Charging Station that can deliver energy to one EV at a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365EF-F210-58D5-0C29-A057B598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9" y="187201"/>
            <a:ext cx="8562975" cy="1175607"/>
          </a:xfrm>
        </p:spPr>
        <p:txBody>
          <a:bodyPr/>
          <a:lstStyle/>
          <a:p>
            <a:r>
              <a:rPr lang="en-US" sz="3600" dirty="0"/>
              <a:t>Background: definitions from OCPP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DFB64-BD20-3D80-1D5C-4524CAC92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C5565AD-B099-DC5B-C2BA-9CE7FA406A3C}"/>
              </a:ext>
            </a:extLst>
          </p:cNvPr>
          <p:cNvSpPr txBox="1">
            <a:spLocks/>
          </p:cNvSpPr>
          <p:nvPr/>
        </p:nvSpPr>
        <p:spPr>
          <a:xfrm>
            <a:off x="590400" y="1226145"/>
            <a:ext cx="7243546" cy="58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79473" indent="-596885" algn="l" defTabSz="121917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3733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5943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895528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OCPP-2.0.1_part1_architecture_topology.pdf</a:t>
            </a:r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710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8DAF5-8DCC-5A96-F572-D845CEB7D661}"/>
              </a:ext>
            </a:extLst>
          </p:cNvPr>
          <p:cNvSpPr txBox="1"/>
          <p:nvPr/>
        </p:nvSpPr>
        <p:spPr>
          <a:xfrm>
            <a:off x="590400" y="1512764"/>
            <a:ext cx="33739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EVSE is a special type of </a:t>
            </a:r>
            <a:r>
              <a:rPr lang="en-US" dirty="0" err="1"/>
              <a:t>PowerElectronicsConnection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will have ratings that depend on the connected EV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control functions may have settings</a:t>
            </a:r>
          </a:p>
          <a:p>
            <a:pPr marL="285750" indent="-285750">
              <a:buFontTx/>
              <a:buChar char="-"/>
            </a:pPr>
            <a:r>
              <a:rPr lang="en-US" dirty="0"/>
              <a:t>Fixed by grid codes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Communicated from the DSO via the CSMS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40A02E-CE65-168F-233F-D63297D9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97" y="0"/>
            <a:ext cx="6282503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781D4AD-8FEE-2D4B-B2F3-6B8C6A01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11040000" cy="1325563"/>
          </a:xfrm>
        </p:spPr>
        <p:txBody>
          <a:bodyPr/>
          <a:lstStyle/>
          <a:p>
            <a:r>
              <a:rPr lang="en-US" sz="3600" dirty="0"/>
              <a:t>EVSE as DER 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6C7CC-C16C-B490-DD72-9A7586279387}"/>
              </a:ext>
            </a:extLst>
          </p:cNvPr>
          <p:cNvSpPr txBox="1"/>
          <p:nvPr/>
        </p:nvSpPr>
        <p:spPr>
          <a:xfrm>
            <a:off x="955964" y="5760081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To do : add EVSE type information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3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5837033" cy="579599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Ratings for EVSE + EV</a:t>
            </a:r>
            <a:endParaRPr lang="en-GB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59" y="1136342"/>
            <a:ext cx="3061378" cy="48864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Notes:</a:t>
            </a:r>
          </a:p>
          <a:p>
            <a:pPr marL="0" indent="0">
              <a:buNone/>
            </a:pPr>
            <a:r>
              <a:rPr lang="en-US" sz="1400" b="0" dirty="0"/>
              <a:t>Modelling concepts that extend the utility control center Common Information Model (CIM)</a:t>
            </a:r>
          </a:p>
          <a:p>
            <a:pPr marL="0" indent="0">
              <a:buNone/>
            </a:pPr>
            <a:r>
              <a:rPr lang="en-US" sz="1400" b="0" dirty="0"/>
              <a:t>As used for utility planning and markets.</a:t>
            </a:r>
          </a:p>
          <a:p>
            <a:pPr marL="0" indent="0"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Many of properties have equivalents in IEC 61850 models.</a:t>
            </a:r>
          </a:p>
          <a:p>
            <a:pPr marL="0" indent="0">
              <a:buNone/>
            </a:pPr>
            <a:r>
              <a:rPr lang="en-US" sz="1400" b="0" dirty="0"/>
              <a:t>Mapping them to IEC 61850 models will be done later.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1929C-30A3-4289-3232-04BF19EB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791765"/>
            <a:ext cx="8686800" cy="60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0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58" y="1482571"/>
            <a:ext cx="3061379" cy="4540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400" dirty="0"/>
              <a:t>Notes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200" b="0" dirty="0"/>
              <a:t>Diagram shows how power limits = an operating envelope could be associated with the EVSE</a:t>
            </a:r>
          </a:p>
          <a:p>
            <a:pPr marL="0" indent="0">
              <a:buNone/>
            </a:pPr>
            <a:r>
              <a:rPr lang="en-US" sz="1200" b="0" dirty="0"/>
              <a:t>These diagrams show the basic framework considering active power.</a:t>
            </a:r>
          </a:p>
          <a:p>
            <a:pPr marL="0" indent="0">
              <a:buNone/>
            </a:pPr>
            <a:r>
              <a:rPr lang="en-US" sz="1200" b="0" dirty="0"/>
              <a:t>For EV as DER in some places like California, there could be 30-40 parameters (as per IEEE 1547)</a:t>
            </a:r>
          </a:p>
          <a:p>
            <a:pPr marL="0" indent="0">
              <a:buNone/>
            </a:pPr>
            <a:r>
              <a:rPr lang="en-US" sz="1200" b="0" dirty="0"/>
              <a:t>For model inspiration</a:t>
            </a:r>
          </a:p>
          <a:p>
            <a:pPr marL="0" indent="0">
              <a:buNone/>
            </a:pPr>
            <a:r>
              <a:rPr lang="en-US" sz="1200" b="0" dirty="0"/>
              <a:t>See 15118-20</a:t>
            </a:r>
          </a:p>
          <a:p>
            <a:pPr marL="0" indent="0">
              <a:buNone/>
            </a:pPr>
            <a:r>
              <a:rPr lang="en-US" sz="1200" b="0" dirty="0"/>
              <a:t>SAE J3072</a:t>
            </a:r>
          </a:p>
          <a:p>
            <a:pPr marL="0" indent="0">
              <a:buNone/>
            </a:pPr>
            <a:r>
              <a:rPr lang="en-US" sz="1200" b="0" dirty="0"/>
              <a:t>IEC 63110 UML model</a:t>
            </a:r>
          </a:p>
          <a:p>
            <a:pPr marL="0" indent="0">
              <a:buNone/>
            </a:pPr>
            <a:r>
              <a:rPr lang="en-US" sz="1200" b="0" dirty="0"/>
              <a:t>…</a:t>
            </a:r>
          </a:p>
          <a:p>
            <a:pPr marL="0" indent="0">
              <a:buNone/>
            </a:pPr>
            <a:r>
              <a:rPr lang="en-US" sz="1200" b="0" dirty="0"/>
              <a:t>Need to add a property to indicate the capability</a:t>
            </a:r>
          </a:p>
          <a:p>
            <a:pPr marL="0" indent="0">
              <a:buNone/>
            </a:pPr>
            <a:r>
              <a:rPr lang="en-US" sz="1200" b="0" dirty="0" err="1"/>
              <a:t>GridForming</a:t>
            </a:r>
            <a:r>
              <a:rPr lang="en-US" sz="1200" b="0" dirty="0"/>
              <a:t> vs </a:t>
            </a:r>
            <a:r>
              <a:rPr lang="en-US" sz="1200" b="0" dirty="0" err="1"/>
              <a:t>GridFollowing</a:t>
            </a:r>
            <a:endParaRPr lang="en-US" sz="1200" b="0" dirty="0"/>
          </a:p>
          <a:p>
            <a:pPr marL="0" indent="0">
              <a:buNone/>
            </a:pP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2589774" cy="860364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Power Limiting</a:t>
            </a: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D5448-7FF0-0947-2A7A-5B6CF6BD2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74" y="0"/>
            <a:ext cx="901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899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IEC 2019_16x9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457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Presentation IEC 2019_16x9</vt:lpstr>
      <vt:lpstr>IEC 63382 Management of Distributed Energy Storage Systems based on Electrically Chargeable Vehicles  Proposals for CIM extensions for electric vehicle charging</vt:lpstr>
      <vt:lpstr>Charging Park and Contracts</vt:lpstr>
      <vt:lpstr>Definitions</vt:lpstr>
      <vt:lpstr>Definitions</vt:lpstr>
      <vt:lpstr>Background: definitions from OCPP</vt:lpstr>
      <vt:lpstr>EVSE as DER </vt:lpstr>
      <vt:lpstr>Ratings for EVSE + EV</vt:lpstr>
      <vt:lpstr>Power Limiting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TCC69 JWG15 Datamodels</dc:title>
  <dc:creator>Tom BERRY</dc:creator>
  <cp:lastModifiedBy>Tom BERRY</cp:lastModifiedBy>
  <cp:revision>92</cp:revision>
  <dcterms:created xsi:type="dcterms:W3CDTF">2020-09-09T13:18:57Z</dcterms:created>
  <dcterms:modified xsi:type="dcterms:W3CDTF">2024-06-11T22:39:02Z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2020-09-09T13:34:31Z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121b3957-743b-41f3-8e66-004f65ca7807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MSIP_Label_23507802-f8e4-4e38-829c-ac8ea9b241e4_Enabled">
    <vt:lpwstr>true</vt:lpwstr>
  </property>
  <property fmtid="{D5CDD505-2E9C-101B-9397-08002B2CF9AE}" pid="11" name="MSIP_Label_23507802-f8e4-4e38-829c-ac8ea9b241e4_SetDate">
    <vt:lpwstr>2024-06-11T22:37:38Z</vt:lpwstr>
  </property>
  <property fmtid="{D5CDD505-2E9C-101B-9397-08002B2CF9AE}" pid="12" name="MSIP_Label_23507802-f8e4-4e38-829c-ac8ea9b241e4_Method">
    <vt:lpwstr>Privileged</vt:lpwstr>
  </property>
  <property fmtid="{D5CDD505-2E9C-101B-9397-08002B2CF9AE}" pid="13" name="MSIP_Label_23507802-f8e4-4e38-829c-ac8ea9b241e4_Name">
    <vt:lpwstr>Public v2</vt:lpwstr>
  </property>
  <property fmtid="{D5CDD505-2E9C-101B-9397-08002B2CF9AE}" pid="14" name="MSIP_Label_23507802-f8e4-4e38-829c-ac8ea9b241e4_SiteId">
    <vt:lpwstr>6e51e1ad-c54b-4b39-b598-0ffe9ae68fef</vt:lpwstr>
  </property>
  <property fmtid="{D5CDD505-2E9C-101B-9397-08002B2CF9AE}" pid="15" name="MSIP_Label_23507802-f8e4-4e38-829c-ac8ea9b241e4_ActionId">
    <vt:lpwstr>e78918e4-1754-40ac-878e-2eac818ac8b1</vt:lpwstr>
  </property>
  <property fmtid="{D5CDD505-2E9C-101B-9397-08002B2CF9AE}" pid="16" name="MSIP_Label_23507802-f8e4-4e38-829c-ac8ea9b241e4_ContentBits">
    <vt:lpwstr>2</vt:lpwstr>
  </property>
  <property fmtid="{D5CDD505-2E9C-101B-9397-08002B2CF9AE}" pid="17" name="ClassificationContentMarkingFooterLocations">
    <vt:lpwstr>Presentation IEC 2019_16x9:2</vt:lpwstr>
  </property>
  <property fmtid="{D5CDD505-2E9C-101B-9397-08002B2CF9AE}" pid="18" name="ClassificationContentMarkingFooterText">
    <vt:lpwstr>Public</vt:lpwstr>
  </property>
</Properties>
</file>