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3366" r:id="rId9"/>
    <p:sldId id="3408" r:id="rId10"/>
    <p:sldId id="3406" r:id="rId11"/>
    <p:sldId id="3402" r:id="rId12"/>
    <p:sldId id="3403" r:id="rId13"/>
    <p:sldId id="3404" r:id="rId14"/>
    <p:sldId id="3407" r:id="rId15"/>
    <p:sldId id="3409" r:id="rId16"/>
    <p:sldId id="3410" r:id="rId17"/>
    <p:sldId id="3412" r:id="rId18"/>
    <p:sldId id="3411" r:id="rId19"/>
    <p:sldId id="3413" r:id="rId20"/>
    <p:sldId id="3414" r:id="rId21"/>
    <p:sldId id="3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B5E09-7BAC-4069-BF67-D91B95479882}" v="5" dt="2024-03-10T05:15:14.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dar Ivanov" userId="7349bc8e-9e41-475b-8eb4-0810e40557ed" providerId="ADAL" clId="{7B6B5E09-7BAC-4069-BF67-D91B95479882}"/>
    <pc:docChg chg="undo custSel addSld delSld modSld sldOrd">
      <pc:chgData name="Chavdar Ivanov" userId="7349bc8e-9e41-475b-8eb4-0810e40557ed" providerId="ADAL" clId="{7B6B5E09-7BAC-4069-BF67-D91B95479882}" dt="2024-03-12T07:24:55.109" v="2575" actId="20577"/>
      <pc:docMkLst>
        <pc:docMk/>
      </pc:docMkLst>
      <pc:sldChg chg="modSp mod">
        <pc:chgData name="Chavdar Ivanov" userId="7349bc8e-9e41-475b-8eb4-0810e40557ed" providerId="ADAL" clId="{7B6B5E09-7BAC-4069-BF67-D91B95479882}" dt="2024-03-10T05:09:16.818" v="119" actId="20577"/>
        <pc:sldMkLst>
          <pc:docMk/>
          <pc:sldMk cId="2095822060" sldId="256"/>
        </pc:sldMkLst>
        <pc:spChg chg="mod">
          <ac:chgData name="Chavdar Ivanov" userId="7349bc8e-9e41-475b-8eb4-0810e40557ed" providerId="ADAL" clId="{7B6B5E09-7BAC-4069-BF67-D91B95479882}" dt="2024-03-10T05:09:16.818" v="119" actId="20577"/>
          <ac:spMkLst>
            <pc:docMk/>
            <pc:sldMk cId="2095822060" sldId="256"/>
            <ac:spMk id="2" creationId="{254B2AA8-EF40-7996-4585-30D9C422BF75}"/>
          </ac:spMkLst>
        </pc:spChg>
      </pc:sldChg>
      <pc:sldChg chg="modSp mod">
        <pc:chgData name="Chavdar Ivanov" userId="7349bc8e-9e41-475b-8eb4-0810e40557ed" providerId="ADAL" clId="{7B6B5E09-7BAC-4069-BF67-D91B95479882}" dt="2024-03-12T05:59:43.353" v="1647" actId="20577"/>
        <pc:sldMkLst>
          <pc:docMk/>
          <pc:sldMk cId="3624553269" sldId="257"/>
        </pc:sldMkLst>
        <pc:spChg chg="mod">
          <ac:chgData name="Chavdar Ivanov" userId="7349bc8e-9e41-475b-8eb4-0810e40557ed" providerId="ADAL" clId="{7B6B5E09-7BAC-4069-BF67-D91B95479882}" dt="2024-03-12T05:59:43.353" v="1647" actId="20577"/>
          <ac:spMkLst>
            <pc:docMk/>
            <pc:sldMk cId="3624553269" sldId="257"/>
            <ac:spMk id="3" creationId="{91CAA6F3-C843-3BC1-2FFF-2F5DFACDD6DF}"/>
          </ac:spMkLst>
        </pc:spChg>
      </pc:sldChg>
      <pc:sldChg chg="addSp delSp modSp mod">
        <pc:chgData name="Chavdar Ivanov" userId="7349bc8e-9e41-475b-8eb4-0810e40557ed" providerId="ADAL" clId="{7B6B5E09-7BAC-4069-BF67-D91B95479882}" dt="2024-03-12T05:35:36.918" v="1556" actId="22"/>
        <pc:sldMkLst>
          <pc:docMk/>
          <pc:sldMk cId="4290079763" sldId="3366"/>
        </pc:sldMkLst>
        <pc:spChg chg="del mod">
          <ac:chgData name="Chavdar Ivanov" userId="7349bc8e-9e41-475b-8eb4-0810e40557ed" providerId="ADAL" clId="{7B6B5E09-7BAC-4069-BF67-D91B95479882}" dt="2024-03-12T05:35:23.758" v="1555" actId="478"/>
          <ac:spMkLst>
            <pc:docMk/>
            <pc:sldMk cId="4290079763" sldId="3366"/>
            <ac:spMk id="2" creationId="{1991C34E-BF98-2F01-DEDF-92BD5437697D}"/>
          </ac:spMkLst>
        </pc:spChg>
        <pc:spChg chg="del mod">
          <ac:chgData name="Chavdar Ivanov" userId="7349bc8e-9e41-475b-8eb4-0810e40557ed" providerId="ADAL" clId="{7B6B5E09-7BAC-4069-BF67-D91B95479882}" dt="2024-03-12T05:35:21.773" v="1554" actId="478"/>
          <ac:spMkLst>
            <pc:docMk/>
            <pc:sldMk cId="4290079763" sldId="3366"/>
            <ac:spMk id="3" creationId="{1B429A6B-DBD0-D8C0-9969-D23EA97CC1AE}"/>
          </ac:spMkLst>
        </pc:spChg>
        <pc:spChg chg="add mod">
          <ac:chgData name="Chavdar Ivanov" userId="7349bc8e-9e41-475b-8eb4-0810e40557ed" providerId="ADAL" clId="{7B6B5E09-7BAC-4069-BF67-D91B95479882}" dt="2024-03-12T05:35:21.773" v="1554" actId="478"/>
          <ac:spMkLst>
            <pc:docMk/>
            <pc:sldMk cId="4290079763" sldId="3366"/>
            <ac:spMk id="5" creationId="{96A2FE26-9C0D-EABA-77D6-298B207CC5D1}"/>
          </ac:spMkLst>
        </pc:spChg>
        <pc:spChg chg="add mod">
          <ac:chgData name="Chavdar Ivanov" userId="7349bc8e-9e41-475b-8eb4-0810e40557ed" providerId="ADAL" clId="{7B6B5E09-7BAC-4069-BF67-D91B95479882}" dt="2024-03-12T05:35:23.758" v="1555" actId="478"/>
          <ac:spMkLst>
            <pc:docMk/>
            <pc:sldMk cId="4290079763" sldId="3366"/>
            <ac:spMk id="8" creationId="{5E8EE227-8DD2-569E-E934-134FE11620B0}"/>
          </ac:spMkLst>
        </pc:spChg>
        <pc:picChg chg="add">
          <ac:chgData name="Chavdar Ivanov" userId="7349bc8e-9e41-475b-8eb4-0810e40557ed" providerId="ADAL" clId="{7B6B5E09-7BAC-4069-BF67-D91B95479882}" dt="2024-03-12T05:35:36.918" v="1556" actId="22"/>
          <ac:picMkLst>
            <pc:docMk/>
            <pc:sldMk cId="4290079763" sldId="3366"/>
            <ac:picMk id="10" creationId="{E2218800-A4AD-418A-A014-B6F3ECA5F2D3}"/>
          </ac:picMkLst>
        </pc:picChg>
      </pc:sldChg>
      <pc:sldChg chg="modSp mod">
        <pc:chgData name="Chavdar Ivanov" userId="7349bc8e-9e41-475b-8eb4-0810e40557ed" providerId="ADAL" clId="{7B6B5E09-7BAC-4069-BF67-D91B95479882}" dt="2024-03-10T05:14:04.211" v="298" actId="1076"/>
        <pc:sldMkLst>
          <pc:docMk/>
          <pc:sldMk cId="3686323819" sldId="3402"/>
        </pc:sldMkLst>
        <pc:spChg chg="mod">
          <ac:chgData name="Chavdar Ivanov" userId="7349bc8e-9e41-475b-8eb4-0810e40557ed" providerId="ADAL" clId="{7B6B5E09-7BAC-4069-BF67-D91B95479882}" dt="2024-03-10T05:13:59.234" v="297"/>
          <ac:spMkLst>
            <pc:docMk/>
            <pc:sldMk cId="3686323819" sldId="3402"/>
            <ac:spMk id="2" creationId="{62DD972B-C39E-27B1-8E0A-A454CCB70061}"/>
          </ac:spMkLst>
        </pc:spChg>
        <pc:spChg chg="mod">
          <ac:chgData name="Chavdar Ivanov" userId="7349bc8e-9e41-475b-8eb4-0810e40557ed" providerId="ADAL" clId="{7B6B5E09-7BAC-4069-BF67-D91B95479882}" dt="2024-03-10T05:14:04.211" v="298" actId="1076"/>
          <ac:spMkLst>
            <pc:docMk/>
            <pc:sldMk cId="3686323819" sldId="3402"/>
            <ac:spMk id="3" creationId="{BF4BC9C6-A572-BE75-D146-900CE34DD291}"/>
          </ac:spMkLst>
        </pc:spChg>
      </pc:sldChg>
      <pc:sldChg chg="addSp modSp mod">
        <pc:chgData name="Chavdar Ivanov" userId="7349bc8e-9e41-475b-8eb4-0810e40557ed" providerId="ADAL" clId="{7B6B5E09-7BAC-4069-BF67-D91B95479882}" dt="2024-03-10T05:15:47.154" v="417" actId="20577"/>
        <pc:sldMkLst>
          <pc:docMk/>
          <pc:sldMk cId="1464427438" sldId="3403"/>
        </pc:sldMkLst>
        <pc:spChg chg="mod">
          <ac:chgData name="Chavdar Ivanov" userId="7349bc8e-9e41-475b-8eb4-0810e40557ed" providerId="ADAL" clId="{7B6B5E09-7BAC-4069-BF67-D91B95479882}" dt="2024-03-10T05:15:04.692" v="328" actId="20577"/>
          <ac:spMkLst>
            <pc:docMk/>
            <pc:sldMk cId="1464427438" sldId="3403"/>
            <ac:spMk id="2" creationId="{357894B8-EF61-39E8-C720-1A57ED8D1564}"/>
          </ac:spMkLst>
        </pc:spChg>
        <pc:spChg chg="add mod">
          <ac:chgData name="Chavdar Ivanov" userId="7349bc8e-9e41-475b-8eb4-0810e40557ed" providerId="ADAL" clId="{7B6B5E09-7BAC-4069-BF67-D91B95479882}" dt="2024-03-10T05:15:47.154" v="417" actId="20577"/>
          <ac:spMkLst>
            <pc:docMk/>
            <pc:sldMk cId="1464427438" sldId="3403"/>
            <ac:spMk id="4" creationId="{8D88C71E-6DF2-B3FB-0A8D-2E39685740E9}"/>
          </ac:spMkLst>
        </pc:spChg>
      </pc:sldChg>
      <pc:sldChg chg="addSp modSp new del mod ord">
        <pc:chgData name="Chavdar Ivanov" userId="7349bc8e-9e41-475b-8eb4-0810e40557ed" providerId="ADAL" clId="{7B6B5E09-7BAC-4069-BF67-D91B95479882}" dt="2024-03-12T05:36:33.589" v="1557" actId="2696"/>
        <pc:sldMkLst>
          <pc:docMk/>
          <pc:sldMk cId="887146909" sldId="3405"/>
        </pc:sldMkLst>
        <pc:spChg chg="mod">
          <ac:chgData name="Chavdar Ivanov" userId="7349bc8e-9e41-475b-8eb4-0810e40557ed" providerId="ADAL" clId="{7B6B5E09-7BAC-4069-BF67-D91B95479882}" dt="2024-03-10T05:05:06.929" v="36" actId="14100"/>
          <ac:spMkLst>
            <pc:docMk/>
            <pc:sldMk cId="887146909" sldId="3405"/>
            <ac:spMk id="2" creationId="{81D59DE9-4A40-C726-87F5-9E306C4CB43A}"/>
          </ac:spMkLst>
        </pc:spChg>
        <pc:spChg chg="mod">
          <ac:chgData name="Chavdar Ivanov" userId="7349bc8e-9e41-475b-8eb4-0810e40557ed" providerId="ADAL" clId="{7B6B5E09-7BAC-4069-BF67-D91B95479882}" dt="2024-03-10T05:06:39.982" v="91" actId="27636"/>
          <ac:spMkLst>
            <pc:docMk/>
            <pc:sldMk cId="887146909" sldId="3405"/>
            <ac:spMk id="3" creationId="{AD82605B-4669-E9B2-02F9-225757BD87E3}"/>
          </ac:spMkLst>
        </pc:spChg>
        <pc:picChg chg="add mod">
          <ac:chgData name="Chavdar Ivanov" userId="7349bc8e-9e41-475b-8eb4-0810e40557ed" providerId="ADAL" clId="{7B6B5E09-7BAC-4069-BF67-D91B95479882}" dt="2024-03-10T05:05:12.203" v="38" actId="1076"/>
          <ac:picMkLst>
            <pc:docMk/>
            <pc:sldMk cId="887146909" sldId="3405"/>
            <ac:picMk id="5" creationId="{203F755A-2C7D-BE42-6C90-0D2FF949CEA0}"/>
          </ac:picMkLst>
        </pc:picChg>
      </pc:sldChg>
      <pc:sldChg chg="modSp add mod">
        <pc:chgData name="Chavdar Ivanov" userId="7349bc8e-9e41-475b-8eb4-0810e40557ed" providerId="ADAL" clId="{7B6B5E09-7BAC-4069-BF67-D91B95479882}" dt="2024-03-10T05:14:08.987" v="299" actId="1076"/>
        <pc:sldMkLst>
          <pc:docMk/>
          <pc:sldMk cId="211062725" sldId="3406"/>
        </pc:sldMkLst>
        <pc:spChg chg="mod">
          <ac:chgData name="Chavdar Ivanov" userId="7349bc8e-9e41-475b-8eb4-0810e40557ed" providerId="ADAL" clId="{7B6B5E09-7BAC-4069-BF67-D91B95479882}" dt="2024-03-10T05:13:44.209" v="296" actId="20577"/>
          <ac:spMkLst>
            <pc:docMk/>
            <pc:sldMk cId="211062725" sldId="3406"/>
            <ac:spMk id="2" creationId="{205642E6-1458-E0CA-AF62-96F439837317}"/>
          </ac:spMkLst>
        </pc:spChg>
        <pc:spChg chg="mod">
          <ac:chgData name="Chavdar Ivanov" userId="7349bc8e-9e41-475b-8eb4-0810e40557ed" providerId="ADAL" clId="{7B6B5E09-7BAC-4069-BF67-D91B95479882}" dt="2024-03-10T05:14:08.987" v="299" actId="1076"/>
          <ac:spMkLst>
            <pc:docMk/>
            <pc:sldMk cId="211062725" sldId="3406"/>
            <ac:spMk id="3" creationId="{013B8EFB-CA03-7EE5-444F-2E5F5E77890E}"/>
          </ac:spMkLst>
        </pc:spChg>
      </pc:sldChg>
      <pc:sldChg chg="modSp add mod">
        <pc:chgData name="Chavdar Ivanov" userId="7349bc8e-9e41-475b-8eb4-0810e40557ed" providerId="ADAL" clId="{7B6B5E09-7BAC-4069-BF67-D91B95479882}" dt="2024-03-10T05:34:29.858" v="1393" actId="20577"/>
        <pc:sldMkLst>
          <pc:docMk/>
          <pc:sldMk cId="113671363" sldId="3407"/>
        </pc:sldMkLst>
        <pc:spChg chg="mod">
          <ac:chgData name="Chavdar Ivanov" userId="7349bc8e-9e41-475b-8eb4-0810e40557ed" providerId="ADAL" clId="{7B6B5E09-7BAC-4069-BF67-D91B95479882}" dt="2024-03-10T05:34:29.858" v="1393" actId="20577"/>
          <ac:spMkLst>
            <pc:docMk/>
            <pc:sldMk cId="113671363" sldId="3407"/>
            <ac:spMk id="2" creationId="{F709FCBC-90D6-B969-8518-D9A9E3D775B6}"/>
          </ac:spMkLst>
        </pc:spChg>
        <pc:spChg chg="mod">
          <ac:chgData name="Chavdar Ivanov" userId="7349bc8e-9e41-475b-8eb4-0810e40557ed" providerId="ADAL" clId="{7B6B5E09-7BAC-4069-BF67-D91B95479882}" dt="2024-03-10T05:33:59.828" v="1354" actId="20577"/>
          <ac:spMkLst>
            <pc:docMk/>
            <pc:sldMk cId="113671363" sldId="3407"/>
            <ac:spMk id="3" creationId="{97CFF3ED-7BFA-E181-4CA7-73DD200E7988}"/>
          </ac:spMkLst>
        </pc:spChg>
      </pc:sldChg>
      <pc:sldChg chg="add">
        <pc:chgData name="Chavdar Ivanov" userId="7349bc8e-9e41-475b-8eb4-0810e40557ed" providerId="ADAL" clId="{7B6B5E09-7BAC-4069-BF67-D91B95479882}" dt="2024-03-12T05:35:16.019" v="1553" actId="2890"/>
        <pc:sldMkLst>
          <pc:docMk/>
          <pc:sldMk cId="3619866012" sldId="3408"/>
        </pc:sldMkLst>
      </pc:sldChg>
      <pc:sldChg chg="addSp modSp add mod">
        <pc:chgData name="Chavdar Ivanov" userId="7349bc8e-9e41-475b-8eb4-0810e40557ed" providerId="ADAL" clId="{7B6B5E09-7BAC-4069-BF67-D91B95479882}" dt="2024-03-12T06:03:39.920" v="1815" actId="14100"/>
        <pc:sldMkLst>
          <pc:docMk/>
          <pc:sldMk cId="3615648415" sldId="3409"/>
        </pc:sldMkLst>
        <pc:spChg chg="mod">
          <ac:chgData name="Chavdar Ivanov" userId="7349bc8e-9e41-475b-8eb4-0810e40557ed" providerId="ADAL" clId="{7B6B5E09-7BAC-4069-BF67-D91B95479882}" dt="2024-03-12T06:02:17.260" v="1657" actId="20577"/>
          <ac:spMkLst>
            <pc:docMk/>
            <pc:sldMk cId="3615648415" sldId="3409"/>
            <ac:spMk id="2" creationId="{F709FCBC-90D6-B969-8518-D9A9E3D775B6}"/>
          </ac:spMkLst>
        </pc:spChg>
        <pc:spChg chg="mod">
          <ac:chgData name="Chavdar Ivanov" userId="7349bc8e-9e41-475b-8eb4-0810e40557ed" providerId="ADAL" clId="{7B6B5E09-7BAC-4069-BF67-D91B95479882}" dt="2024-03-12T06:03:39.920" v="1815" actId="14100"/>
          <ac:spMkLst>
            <pc:docMk/>
            <pc:sldMk cId="3615648415" sldId="3409"/>
            <ac:spMk id="3" creationId="{97CFF3ED-7BFA-E181-4CA7-73DD200E7988}"/>
          </ac:spMkLst>
        </pc:spChg>
        <pc:picChg chg="add mod">
          <ac:chgData name="Chavdar Ivanov" userId="7349bc8e-9e41-475b-8eb4-0810e40557ed" providerId="ADAL" clId="{7B6B5E09-7BAC-4069-BF67-D91B95479882}" dt="2024-03-12T06:01:45.324" v="1654" actId="14100"/>
          <ac:picMkLst>
            <pc:docMk/>
            <pc:sldMk cId="3615648415" sldId="3409"/>
            <ac:picMk id="5" creationId="{0BDDE0CA-FA3D-170F-99EB-F5683B8BBB81}"/>
          </ac:picMkLst>
        </pc:picChg>
      </pc:sldChg>
      <pc:sldChg chg="modSp add mod ord">
        <pc:chgData name="Chavdar Ivanov" userId="7349bc8e-9e41-475b-8eb4-0810e40557ed" providerId="ADAL" clId="{7B6B5E09-7BAC-4069-BF67-D91B95479882}" dt="2024-03-12T07:11:28.492" v="2054" actId="20577"/>
        <pc:sldMkLst>
          <pc:docMk/>
          <pc:sldMk cId="3197506814" sldId="3410"/>
        </pc:sldMkLst>
        <pc:spChg chg="mod">
          <ac:chgData name="Chavdar Ivanov" userId="7349bc8e-9e41-475b-8eb4-0810e40557ed" providerId="ADAL" clId="{7B6B5E09-7BAC-4069-BF67-D91B95479882}" dt="2024-03-12T07:11:28.492" v="2054" actId="20577"/>
          <ac:spMkLst>
            <pc:docMk/>
            <pc:sldMk cId="3197506814" sldId="3410"/>
            <ac:spMk id="2" creationId="{F709FCBC-90D6-B969-8518-D9A9E3D775B6}"/>
          </ac:spMkLst>
        </pc:spChg>
        <pc:spChg chg="mod">
          <ac:chgData name="Chavdar Ivanov" userId="7349bc8e-9e41-475b-8eb4-0810e40557ed" providerId="ADAL" clId="{7B6B5E09-7BAC-4069-BF67-D91B95479882}" dt="2024-03-12T07:06:11.304" v="2028" actId="313"/>
          <ac:spMkLst>
            <pc:docMk/>
            <pc:sldMk cId="3197506814" sldId="3410"/>
            <ac:spMk id="3" creationId="{97CFF3ED-7BFA-E181-4CA7-73DD200E7988}"/>
          </ac:spMkLst>
        </pc:spChg>
      </pc:sldChg>
      <pc:sldChg chg="modSp add mod">
        <pc:chgData name="Chavdar Ivanov" userId="7349bc8e-9e41-475b-8eb4-0810e40557ed" providerId="ADAL" clId="{7B6B5E09-7BAC-4069-BF67-D91B95479882}" dt="2024-03-12T07:11:41.420" v="2074" actId="20577"/>
        <pc:sldMkLst>
          <pc:docMk/>
          <pc:sldMk cId="2455770476" sldId="3411"/>
        </pc:sldMkLst>
        <pc:spChg chg="mod">
          <ac:chgData name="Chavdar Ivanov" userId="7349bc8e-9e41-475b-8eb4-0810e40557ed" providerId="ADAL" clId="{7B6B5E09-7BAC-4069-BF67-D91B95479882}" dt="2024-03-12T07:11:41.420" v="2074" actId="20577"/>
          <ac:spMkLst>
            <pc:docMk/>
            <pc:sldMk cId="2455770476" sldId="3411"/>
            <ac:spMk id="2" creationId="{F709FCBC-90D6-B969-8518-D9A9E3D775B6}"/>
          </ac:spMkLst>
        </pc:spChg>
        <pc:spChg chg="mod">
          <ac:chgData name="Chavdar Ivanov" userId="7349bc8e-9e41-475b-8eb4-0810e40557ed" providerId="ADAL" clId="{7B6B5E09-7BAC-4069-BF67-D91B95479882}" dt="2024-03-12T07:11:12.399" v="2044" actId="5793"/>
          <ac:spMkLst>
            <pc:docMk/>
            <pc:sldMk cId="2455770476" sldId="3411"/>
            <ac:spMk id="3" creationId="{97CFF3ED-7BFA-E181-4CA7-73DD200E7988}"/>
          </ac:spMkLst>
        </pc:spChg>
      </pc:sldChg>
      <pc:sldChg chg="modSp add mod">
        <pc:chgData name="Chavdar Ivanov" userId="7349bc8e-9e41-475b-8eb4-0810e40557ed" providerId="ADAL" clId="{7B6B5E09-7BAC-4069-BF67-D91B95479882}" dt="2024-03-12T07:11:34.834" v="2064" actId="20577"/>
        <pc:sldMkLst>
          <pc:docMk/>
          <pc:sldMk cId="2114112893" sldId="3412"/>
        </pc:sldMkLst>
        <pc:spChg chg="mod">
          <ac:chgData name="Chavdar Ivanov" userId="7349bc8e-9e41-475b-8eb4-0810e40557ed" providerId="ADAL" clId="{7B6B5E09-7BAC-4069-BF67-D91B95479882}" dt="2024-03-12T07:11:34.834" v="2064" actId="20577"/>
          <ac:spMkLst>
            <pc:docMk/>
            <pc:sldMk cId="2114112893" sldId="3412"/>
            <ac:spMk id="2" creationId="{F709FCBC-90D6-B969-8518-D9A9E3D775B6}"/>
          </ac:spMkLst>
        </pc:spChg>
        <pc:spChg chg="mod">
          <ac:chgData name="Chavdar Ivanov" userId="7349bc8e-9e41-475b-8eb4-0810e40557ed" providerId="ADAL" clId="{7B6B5E09-7BAC-4069-BF67-D91B95479882}" dt="2024-03-12T07:06:06.863" v="2027" actId="313"/>
          <ac:spMkLst>
            <pc:docMk/>
            <pc:sldMk cId="2114112893" sldId="3412"/>
            <ac:spMk id="3" creationId="{97CFF3ED-7BFA-E181-4CA7-73DD200E7988}"/>
          </ac:spMkLst>
        </pc:spChg>
      </pc:sldChg>
      <pc:sldChg chg="addSp modSp add mod">
        <pc:chgData name="Chavdar Ivanov" userId="7349bc8e-9e41-475b-8eb4-0810e40557ed" providerId="ADAL" clId="{7B6B5E09-7BAC-4069-BF67-D91B95479882}" dt="2024-03-12T07:16:57.586" v="2230" actId="1076"/>
        <pc:sldMkLst>
          <pc:docMk/>
          <pc:sldMk cId="1415076951" sldId="3413"/>
        </pc:sldMkLst>
        <pc:spChg chg="mod">
          <ac:chgData name="Chavdar Ivanov" userId="7349bc8e-9e41-475b-8eb4-0810e40557ed" providerId="ADAL" clId="{7B6B5E09-7BAC-4069-BF67-D91B95479882}" dt="2024-03-12T07:15:19.053" v="2157" actId="20577"/>
          <ac:spMkLst>
            <pc:docMk/>
            <pc:sldMk cId="1415076951" sldId="3413"/>
            <ac:spMk id="2" creationId="{F709FCBC-90D6-B969-8518-D9A9E3D775B6}"/>
          </ac:spMkLst>
        </pc:spChg>
        <pc:spChg chg="mod">
          <ac:chgData name="Chavdar Ivanov" userId="7349bc8e-9e41-475b-8eb4-0810e40557ed" providerId="ADAL" clId="{7B6B5E09-7BAC-4069-BF67-D91B95479882}" dt="2024-03-12T07:16:25.057" v="2226" actId="20577"/>
          <ac:spMkLst>
            <pc:docMk/>
            <pc:sldMk cId="1415076951" sldId="3413"/>
            <ac:spMk id="3" creationId="{97CFF3ED-7BFA-E181-4CA7-73DD200E7988}"/>
          </ac:spMkLst>
        </pc:spChg>
        <pc:picChg chg="add mod">
          <ac:chgData name="Chavdar Ivanov" userId="7349bc8e-9e41-475b-8eb4-0810e40557ed" providerId="ADAL" clId="{7B6B5E09-7BAC-4069-BF67-D91B95479882}" dt="2024-03-12T07:16:57.586" v="2230" actId="1076"/>
          <ac:picMkLst>
            <pc:docMk/>
            <pc:sldMk cId="1415076951" sldId="3413"/>
            <ac:picMk id="5" creationId="{A114969F-6420-4C6F-1DB6-DBA9636A61A8}"/>
          </ac:picMkLst>
        </pc:picChg>
      </pc:sldChg>
      <pc:sldChg chg="addSp delSp modSp add mod">
        <pc:chgData name="Chavdar Ivanov" userId="7349bc8e-9e41-475b-8eb4-0810e40557ed" providerId="ADAL" clId="{7B6B5E09-7BAC-4069-BF67-D91B95479882}" dt="2024-03-12T07:21:09.706" v="2332" actId="20577"/>
        <pc:sldMkLst>
          <pc:docMk/>
          <pc:sldMk cId="1329480792" sldId="3414"/>
        </pc:sldMkLst>
        <pc:spChg chg="mod">
          <ac:chgData name="Chavdar Ivanov" userId="7349bc8e-9e41-475b-8eb4-0810e40557ed" providerId="ADAL" clId="{7B6B5E09-7BAC-4069-BF67-D91B95479882}" dt="2024-03-12T07:19:04.702" v="2243" actId="14100"/>
          <ac:spMkLst>
            <pc:docMk/>
            <pc:sldMk cId="1329480792" sldId="3414"/>
            <ac:spMk id="2" creationId="{F709FCBC-90D6-B969-8518-D9A9E3D775B6}"/>
          </ac:spMkLst>
        </pc:spChg>
        <pc:spChg chg="mod">
          <ac:chgData name="Chavdar Ivanov" userId="7349bc8e-9e41-475b-8eb4-0810e40557ed" providerId="ADAL" clId="{7B6B5E09-7BAC-4069-BF67-D91B95479882}" dt="2024-03-12T07:21:09.706" v="2332" actId="20577"/>
          <ac:spMkLst>
            <pc:docMk/>
            <pc:sldMk cId="1329480792" sldId="3414"/>
            <ac:spMk id="3" creationId="{97CFF3ED-7BFA-E181-4CA7-73DD200E7988}"/>
          </ac:spMkLst>
        </pc:spChg>
        <pc:picChg chg="del">
          <ac:chgData name="Chavdar Ivanov" userId="7349bc8e-9e41-475b-8eb4-0810e40557ed" providerId="ADAL" clId="{7B6B5E09-7BAC-4069-BF67-D91B95479882}" dt="2024-03-12T07:17:24.487" v="2232" actId="478"/>
          <ac:picMkLst>
            <pc:docMk/>
            <pc:sldMk cId="1329480792" sldId="3414"/>
            <ac:picMk id="5" creationId="{A114969F-6420-4C6F-1DB6-DBA9636A61A8}"/>
          </ac:picMkLst>
        </pc:picChg>
        <pc:picChg chg="add mod">
          <ac:chgData name="Chavdar Ivanov" userId="7349bc8e-9e41-475b-8eb4-0810e40557ed" providerId="ADAL" clId="{7B6B5E09-7BAC-4069-BF67-D91B95479882}" dt="2024-03-12T07:19:16.923" v="2246" actId="14100"/>
          <ac:picMkLst>
            <pc:docMk/>
            <pc:sldMk cId="1329480792" sldId="3414"/>
            <ac:picMk id="7" creationId="{75007B79-7B22-1B61-4A48-5B53D2DD703C}"/>
          </ac:picMkLst>
        </pc:picChg>
      </pc:sldChg>
      <pc:sldChg chg="modSp add mod ord">
        <pc:chgData name="Chavdar Ivanov" userId="7349bc8e-9e41-475b-8eb4-0810e40557ed" providerId="ADAL" clId="{7B6B5E09-7BAC-4069-BF67-D91B95479882}" dt="2024-03-12T07:24:55.109" v="2575" actId="20577"/>
        <pc:sldMkLst>
          <pc:docMk/>
          <pc:sldMk cId="3603393889" sldId="3415"/>
        </pc:sldMkLst>
        <pc:spChg chg="mod">
          <ac:chgData name="Chavdar Ivanov" userId="7349bc8e-9e41-475b-8eb4-0810e40557ed" providerId="ADAL" clId="{7B6B5E09-7BAC-4069-BF67-D91B95479882}" dt="2024-03-12T07:23:27.052" v="2336"/>
          <ac:spMkLst>
            <pc:docMk/>
            <pc:sldMk cId="3603393889" sldId="3415"/>
            <ac:spMk id="2" creationId="{F709FCBC-90D6-B969-8518-D9A9E3D775B6}"/>
          </ac:spMkLst>
        </pc:spChg>
        <pc:spChg chg="mod">
          <ac:chgData name="Chavdar Ivanov" userId="7349bc8e-9e41-475b-8eb4-0810e40557ed" providerId="ADAL" clId="{7B6B5E09-7BAC-4069-BF67-D91B95479882}" dt="2024-03-12T07:24:55.109" v="2575" actId="20577"/>
          <ac:spMkLst>
            <pc:docMk/>
            <pc:sldMk cId="3603393889" sldId="3415"/>
            <ac:spMk id="3" creationId="{97CFF3ED-7BFA-E181-4CA7-73DD200E79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5AA4-4C22-F331-FF3F-41C3F10AB3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139EF5-0D7E-CD91-D3B0-AA39D68088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5C835E-202F-F7C6-EFC0-2F1E8D28EA0E}"/>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172B1697-AEB4-8D0D-DAF4-6F403C4EA5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A3C75-BC31-6123-D9BF-B2F80B29EA8F}"/>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4787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BA54-F00F-E089-BB42-AA6636944B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3625BE-BAB4-54F1-6824-3159B76DB8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A8DB0F-EBA1-93E2-0056-284A947D1176}"/>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F0434A7C-FB63-5858-309A-A799A677F1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27914-704D-B787-95A3-77A5C05734ED}"/>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90188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6CA4A-EE0C-7110-A475-2FE536B68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C65DD5-179A-DAF9-FADD-B7F85B7C9C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CA732-8897-8D9E-3275-790DF2DBFF4B}"/>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5AD851B0-0693-7D02-CB7D-66C3CE1CE6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190CEB-6165-BB7A-1940-F938E4AAF8B3}"/>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902116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Header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63F0-1917-4F9E-F468-7E9974C3B9A0}"/>
              </a:ext>
            </a:extLst>
          </p:cNvPr>
          <p:cNvSpPr>
            <a:spLocks noGrp="1"/>
          </p:cNvSpPr>
          <p:nvPr>
            <p:ph type="title"/>
          </p:nvPr>
        </p:nvSpPr>
        <p:spPr/>
        <p:txBody>
          <a:bodyPr/>
          <a:lstStyle/>
          <a:p>
            <a:r>
              <a:rPr lang="en-US"/>
              <a:t>Click to edit Master title style</a:t>
            </a:r>
          </a:p>
        </p:txBody>
      </p:sp>
      <p:sp>
        <p:nvSpPr>
          <p:cNvPr id="6" name="Content Placeholder 2">
            <a:extLst>
              <a:ext uri="{FF2B5EF4-FFF2-40B4-BE49-F238E27FC236}">
                <a16:creationId xmlns:a16="http://schemas.microsoft.com/office/drawing/2014/main" id="{FD900C70-B187-D9CD-FFF8-E0D0B92A1AE4}"/>
              </a:ext>
            </a:extLst>
          </p:cNvPr>
          <p:cNvSpPr>
            <a:spLocks noGrp="1"/>
          </p:cNvSpPr>
          <p:nvPr>
            <p:ph idx="1"/>
          </p:nvPr>
        </p:nvSpPr>
        <p:spPr>
          <a:xfrm>
            <a:off x="385971" y="1322040"/>
            <a:ext cx="11419388" cy="4213920"/>
          </a:xfrm>
          <a:prstGeom prst="rect">
            <a:avLst/>
          </a:prstGeom>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393F4E93-63DA-650E-FA40-80AEE4FA2CE2}"/>
              </a:ext>
            </a:extLst>
          </p:cNvPr>
          <p:cNvSpPr>
            <a:spLocks noGrp="1"/>
          </p:cNvSpPr>
          <p:nvPr>
            <p:ph type="sldNum" sz="quarter" idx="4"/>
          </p:nvPr>
        </p:nvSpPr>
        <p:spPr>
          <a:xfrm>
            <a:off x="11232449" y="6356350"/>
            <a:ext cx="572910" cy="365125"/>
          </a:xfrm>
          <a:prstGeom prst="rect">
            <a:avLst/>
          </a:prstGeom>
        </p:spPr>
        <p:txBody>
          <a:bodyPr/>
          <a:lstStyle>
            <a:lvl1pPr>
              <a:defRPr>
                <a:solidFill>
                  <a:schemeClr val="accent1">
                    <a:lumMod val="50000"/>
                  </a:schemeClr>
                </a:solidFill>
                <a:latin typeface="+mn-lt"/>
              </a:defRPr>
            </a:lvl1pPr>
          </a:lstStyle>
          <a:p>
            <a:fld id="{64C4D9F6-8277-4ADE-A521-9B9D6D4DAB27}" type="slidenum">
              <a:rPr lang="en-US" smtClean="0"/>
              <a:pPr/>
              <a:t>‹#›</a:t>
            </a:fld>
            <a:endParaRPr lang="en-US" dirty="0"/>
          </a:p>
        </p:txBody>
      </p:sp>
    </p:spTree>
    <p:extLst>
      <p:ext uri="{BB962C8B-B14F-4D97-AF65-F5344CB8AC3E}">
        <p14:creationId xmlns:p14="http://schemas.microsoft.com/office/powerpoint/2010/main" val="206834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FE976-919F-25CC-D6AB-E548DAFFBB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A491D9-134B-A0A4-F31D-56AC5F9CCA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9195BA-728C-B6E4-05EE-8FE4D90C4B13}"/>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82D74569-1F4D-7083-6C0F-713192945D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110EF9-9826-37E3-3FC9-A10E7B3D9AFE}"/>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399716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B1B9-BDFA-7BE8-3920-F20DB1CFED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7DB329-4B33-0583-D529-C3C14C6393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3E7188-14A7-6132-B54E-DC283C25D359}"/>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B6586E69-EA42-0ED4-02CD-2A9EC4DD8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4855AD-76E0-A73A-F613-D7710DA7B8CF}"/>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66725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07D2-AC91-98BA-1E57-6DF303222D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3796B-E262-94FE-BA97-6DACC22F2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C76A99-CC5D-6295-2432-59977814D9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1FACF5-920F-1B5E-ED07-677719BA550D}"/>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6" name="Footer Placeholder 5">
            <a:extLst>
              <a:ext uri="{FF2B5EF4-FFF2-40B4-BE49-F238E27FC236}">
                <a16:creationId xmlns:a16="http://schemas.microsoft.com/office/drawing/2014/main" id="{6214C75C-5EF6-0335-BDAA-5A3ABC5760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798169-0F9C-6E3B-C366-A9ABB6DAEC80}"/>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06937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FCF9-71C9-4524-E831-CD8EFC8B93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4B65B9-4EAB-60A4-9D70-5FA60A692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F75F75-541A-BA79-C32C-D0A67DF57C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4EC6DA-922E-3346-FF03-76210E881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248AB3-A00B-5EA6-0F51-003A8A184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CBC16A-19DA-64A0-6643-621ECDD6DF31}"/>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8" name="Footer Placeholder 7">
            <a:extLst>
              <a:ext uri="{FF2B5EF4-FFF2-40B4-BE49-F238E27FC236}">
                <a16:creationId xmlns:a16="http://schemas.microsoft.com/office/drawing/2014/main" id="{5B0D2D94-B552-ABC6-59F5-95D47B5562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649084-68A7-AEE9-9E01-6EC6848EB6D8}"/>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40156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7D95-DB9B-9843-520B-CC918AEC77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29CD08-A421-65E8-118C-62A3447995C5}"/>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4" name="Footer Placeholder 3">
            <a:extLst>
              <a:ext uri="{FF2B5EF4-FFF2-40B4-BE49-F238E27FC236}">
                <a16:creationId xmlns:a16="http://schemas.microsoft.com/office/drawing/2014/main" id="{BEC9AAB6-697D-D8AF-0CB8-006F1EA0C0E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DB4BBD-6AC8-FC57-C5F5-6DE635892EDE}"/>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11367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30317C-6AD4-33A5-3B80-780267E38EF0}"/>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3" name="Footer Placeholder 2">
            <a:extLst>
              <a:ext uri="{FF2B5EF4-FFF2-40B4-BE49-F238E27FC236}">
                <a16:creationId xmlns:a16="http://schemas.microsoft.com/office/drawing/2014/main" id="{33E237D5-A0D9-7578-98B0-4F97BF0E77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0B7B86-6D76-6601-3F01-4076C10A8166}"/>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92145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34F1-6042-35A0-96F4-8ABB6C41B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BF5262-4623-9FE1-DC8B-BC30706D1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A0618C-BDA8-1BEA-8D3B-2A02E28FF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2989D-EC30-77DB-FC79-AB2B06E6DEAE}"/>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6" name="Footer Placeholder 5">
            <a:extLst>
              <a:ext uri="{FF2B5EF4-FFF2-40B4-BE49-F238E27FC236}">
                <a16:creationId xmlns:a16="http://schemas.microsoft.com/office/drawing/2014/main" id="{4827F91A-B6A8-0900-B682-C77BE7B7B8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E70ED8-5934-34D7-5C32-2CE1DB07AC71}"/>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08484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48F4-930C-326F-B02F-3850C5D1D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A56CF2-CBF3-EA48-7C4C-07241DF8C2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74F984-8D72-6A63-AC57-739495E1A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61A4E-DCFA-5119-1DAE-FD0EE15A9AA4}"/>
              </a:ext>
            </a:extLst>
          </p:cNvPr>
          <p:cNvSpPr>
            <a:spLocks noGrp="1"/>
          </p:cNvSpPr>
          <p:nvPr>
            <p:ph type="dt" sz="half" idx="10"/>
          </p:nvPr>
        </p:nvSpPr>
        <p:spPr/>
        <p:txBody>
          <a:bodyPr/>
          <a:lstStyle/>
          <a:p>
            <a:fld id="{5D16278B-2479-4A20-8509-07DEADA2D02A}" type="datetimeFigureOut">
              <a:rPr lang="en-GB" smtClean="0"/>
              <a:t>12/03/2024</a:t>
            </a:fld>
            <a:endParaRPr lang="en-GB"/>
          </a:p>
        </p:txBody>
      </p:sp>
      <p:sp>
        <p:nvSpPr>
          <p:cNvPr id="6" name="Footer Placeholder 5">
            <a:extLst>
              <a:ext uri="{FF2B5EF4-FFF2-40B4-BE49-F238E27FC236}">
                <a16:creationId xmlns:a16="http://schemas.microsoft.com/office/drawing/2014/main" id="{9A793EED-8E83-67AD-730C-251A9F3AB2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D28CF-FB9D-5640-D55E-1FC99D918917}"/>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31279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28EBA-726F-8984-66BA-BBCA5F664D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605989-6655-F56B-7D62-CC41F44AA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A84F7-6A0F-A911-5349-8B348C7A3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16278B-2479-4A20-8509-07DEADA2D02A}" type="datetimeFigureOut">
              <a:rPr lang="en-GB" smtClean="0"/>
              <a:t>12/03/2024</a:t>
            </a:fld>
            <a:endParaRPr lang="en-GB"/>
          </a:p>
        </p:txBody>
      </p:sp>
      <p:sp>
        <p:nvSpPr>
          <p:cNvPr id="5" name="Footer Placeholder 4">
            <a:extLst>
              <a:ext uri="{FF2B5EF4-FFF2-40B4-BE49-F238E27FC236}">
                <a16:creationId xmlns:a16="http://schemas.microsoft.com/office/drawing/2014/main" id="{213B1C23-C147-E9DE-C3CF-B8775E0729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F2C7E22-0628-0509-495F-41F16DA3E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FF61EF1-EED6-44CE-8EB5-4BF464A7C77E}" type="slidenum">
              <a:rPr lang="en-GB" smtClean="0"/>
              <a:t>‹#›</a:t>
            </a:fld>
            <a:endParaRPr lang="en-GB"/>
          </a:p>
        </p:txBody>
      </p:sp>
    </p:spTree>
    <p:extLst>
      <p:ext uri="{BB962C8B-B14F-4D97-AF65-F5344CB8AC3E}">
        <p14:creationId xmlns:p14="http://schemas.microsoft.com/office/powerpoint/2010/main" val="3001319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2AA8-EF40-7996-4585-30D9C422BF75}"/>
              </a:ext>
            </a:extLst>
          </p:cNvPr>
          <p:cNvSpPr>
            <a:spLocks noGrp="1"/>
          </p:cNvSpPr>
          <p:nvPr>
            <p:ph type="ctrTitle"/>
          </p:nvPr>
        </p:nvSpPr>
        <p:spPr/>
        <p:txBody>
          <a:bodyPr/>
          <a:lstStyle/>
          <a:p>
            <a:r>
              <a:rPr lang="en-GB" dirty="0"/>
              <a:t>Tap changer issues – Redmine issue 6452</a:t>
            </a:r>
          </a:p>
        </p:txBody>
      </p:sp>
      <p:sp>
        <p:nvSpPr>
          <p:cNvPr id="3" name="Subtitle 2">
            <a:extLst>
              <a:ext uri="{FF2B5EF4-FFF2-40B4-BE49-F238E27FC236}">
                <a16:creationId xmlns:a16="http://schemas.microsoft.com/office/drawing/2014/main" id="{BEE5B827-077F-8D10-A521-ACCE88BBC37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9582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Proposal for discussion to cover the 3 problems</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lnSpcReduction="10000"/>
          </a:bodyPr>
          <a:lstStyle/>
          <a:p>
            <a:pPr marL="371475" lvl="2" indent="-342900"/>
            <a:r>
              <a:rPr lang="en-GB" sz="2000" dirty="0"/>
              <a:t>Change the cardinality of </a:t>
            </a:r>
            <a:r>
              <a:rPr lang="en-GB" sz="2000" dirty="0" err="1"/>
              <a:t>TransformerEnd.RatioTapChanger</a:t>
            </a:r>
            <a:r>
              <a:rPr lang="en-GB" sz="2000" dirty="0"/>
              <a:t> from 0..1 to 0..2. This will solve the 1</a:t>
            </a:r>
            <a:r>
              <a:rPr lang="en-GB" sz="2000" baseline="30000" dirty="0"/>
              <a:t>st</a:t>
            </a:r>
            <a:r>
              <a:rPr lang="en-GB" sz="2000" dirty="0"/>
              <a:t> part</a:t>
            </a:r>
          </a:p>
          <a:p>
            <a:pPr marL="371475" lvl="2" indent="-342900"/>
            <a:r>
              <a:rPr lang="en-GB" sz="2000" dirty="0"/>
              <a:t>Rename </a:t>
            </a:r>
            <a:r>
              <a:rPr lang="en-GB" sz="2000" dirty="0" err="1"/>
              <a:t>windingConnectionAngle</a:t>
            </a:r>
            <a:r>
              <a:rPr lang="en-GB" sz="2000" dirty="0"/>
              <a:t> to </a:t>
            </a:r>
            <a:r>
              <a:rPr lang="en-GB" sz="2000" dirty="0" err="1"/>
              <a:t>normalWindingConnectionAngle</a:t>
            </a:r>
            <a:r>
              <a:rPr lang="en-GB" sz="2000" dirty="0"/>
              <a:t> in EQ profile. Add </a:t>
            </a:r>
            <a:r>
              <a:rPr lang="en-GB" sz="2000" dirty="0" err="1"/>
              <a:t>windingConnectionAngle</a:t>
            </a:r>
            <a:r>
              <a:rPr lang="en-GB" sz="2000" dirty="0"/>
              <a:t> in SSH profile. This will allow </a:t>
            </a:r>
            <a:r>
              <a:rPr lang="en-GB" sz="2000" dirty="0" err="1"/>
              <a:t>PhaseTapChanger</a:t>
            </a:r>
            <a:r>
              <a:rPr lang="en-GB" dirty="0" err="1"/>
              <a:t>Asymetrical</a:t>
            </a:r>
            <a:r>
              <a:rPr lang="en-GB" dirty="0"/>
              <a:t> to change angles, but still keep the rule 0 </a:t>
            </a:r>
            <a:r>
              <a:rPr lang="en-GB" dirty="0" err="1"/>
              <a:t>deg</a:t>
            </a:r>
            <a:r>
              <a:rPr lang="en-GB" dirty="0"/>
              <a:t> and 180 </a:t>
            </a:r>
            <a:r>
              <a:rPr lang="en-GB" dirty="0" err="1"/>
              <a:t>deg</a:t>
            </a:r>
            <a:r>
              <a:rPr lang="en-GB" dirty="0"/>
              <a:t> not allowed as this will represent another type</a:t>
            </a:r>
            <a:endParaRPr lang="en-GB" sz="2000" dirty="0"/>
          </a:p>
          <a:p>
            <a:pPr marL="371475" lvl="2" indent="-342900"/>
            <a:r>
              <a:rPr lang="en-GB" sz="2000" dirty="0"/>
              <a:t>Add Boolean .</a:t>
            </a:r>
            <a:r>
              <a:rPr lang="en-GB" sz="2000" dirty="0" err="1"/>
              <a:t>normalEnabled</a:t>
            </a:r>
            <a:r>
              <a:rPr lang="en-GB" sz="2000" dirty="0"/>
              <a:t> (in EQ) and .enabled (in SSH) on the </a:t>
            </a:r>
            <a:r>
              <a:rPr lang="en-GB" sz="2000" dirty="0" err="1"/>
              <a:t>TapChanger</a:t>
            </a:r>
            <a:r>
              <a:rPr lang="en-GB" sz="2000" dirty="0"/>
              <a:t> so that we have possibility to activate tap changers </a:t>
            </a:r>
          </a:p>
          <a:p>
            <a:pPr marL="371475" lvl="2" indent="-342900"/>
            <a:r>
              <a:rPr lang="en-GB" sz="2000" dirty="0"/>
              <a:t>Add new type of tap changer that has switchable winding connection angle where we allow 0 </a:t>
            </a:r>
            <a:r>
              <a:rPr lang="en-GB" sz="2000" dirty="0" err="1"/>
              <a:t>deg</a:t>
            </a:r>
            <a:endParaRPr lang="en-GB" sz="2000" dirty="0"/>
          </a:p>
          <a:p>
            <a:pPr marL="371475" lvl="2" indent="-342900"/>
            <a:endParaRPr lang="en-GB" sz="2000" dirty="0"/>
          </a:p>
          <a:p>
            <a:pPr marL="371475" lvl="2" indent="-342900"/>
            <a:r>
              <a:rPr lang="en-GB" sz="2000" dirty="0"/>
              <a:t>Add another table option to include the winding connection angle in the table or define way to use different tables for different winding angles. Perhaps this is something we already have with </a:t>
            </a:r>
            <a:r>
              <a:rPr lang="en-GB" sz="2000" dirty="0" err="1"/>
              <a:t>PhaseTapChangerTablePoint</a:t>
            </a:r>
            <a:r>
              <a:rPr lang="en-GB" sz="2000" dirty="0"/>
              <a:t>, but can the angle there be 0? Can a phase tap changer table represent ratio tap changer. The semantics might be not ok and this is why perhaps better to have </a:t>
            </a:r>
            <a:r>
              <a:rPr lang="en-GB" sz="2000" dirty="0" err="1"/>
              <a:t>TapChangerTabular</a:t>
            </a:r>
            <a:r>
              <a:rPr lang="en-GB" sz="2000" dirty="0"/>
              <a:t> that can do Phase and Ratio. Perhaps we need enabled flag on the Table and clarify if a tap changer control controls across all tables or not.</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7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GB" dirty="0"/>
              <a:t>P</a:t>
            </a:r>
            <a:r>
              <a:rPr lang="en-GB" noProof="0" dirty="0" err="1"/>
              <a:t>hase</a:t>
            </a:r>
            <a:r>
              <a:rPr lang="en-GB" noProof="0" dirty="0"/>
              <a:t>-shifting transformers have a limit on apparent power at extreme taps</a:t>
            </a:r>
            <a:endParaRPr lang="en-US" noProof="0" dirty="0"/>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2321781"/>
            <a:ext cx="4814182" cy="3431530"/>
          </a:xfrm>
        </p:spPr>
        <p:txBody>
          <a:bodyPr>
            <a:normAutofit/>
          </a:bodyPr>
          <a:lstStyle/>
          <a:p>
            <a:pPr marL="371475" lvl="2" indent="-342900"/>
            <a:r>
              <a:rPr lang="en-GB" sz="2000" dirty="0"/>
              <a:t>Screenshot illustrates how this is modelled in power system analysis application</a:t>
            </a:r>
          </a:p>
          <a:p>
            <a:pPr marL="371475" lvl="2" indent="-342900"/>
            <a:r>
              <a:rPr lang="en-GB" dirty="0"/>
              <a:t>Solution could be to add the additional information to the table point</a:t>
            </a:r>
            <a:r>
              <a:rPr lang="en-GB" sz="2000" dirty="0"/>
              <a:t> </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BDDE0CA-FA3D-170F-99EB-F5683B8BBB81}"/>
              </a:ext>
            </a:extLst>
          </p:cNvPr>
          <p:cNvPicPr>
            <a:picLocks noChangeAspect="1"/>
          </p:cNvPicPr>
          <p:nvPr/>
        </p:nvPicPr>
        <p:blipFill>
          <a:blip r:embed="rId2"/>
          <a:stretch>
            <a:fillRect/>
          </a:stretch>
        </p:blipFill>
        <p:spPr>
          <a:xfrm>
            <a:off x="6394404" y="1539391"/>
            <a:ext cx="5604626" cy="3315413"/>
          </a:xfrm>
          <a:prstGeom prst="rect">
            <a:avLst/>
          </a:prstGeom>
        </p:spPr>
      </p:pic>
    </p:spTree>
    <p:extLst>
      <p:ext uri="{BB962C8B-B14F-4D97-AF65-F5344CB8AC3E}">
        <p14:creationId xmlns:p14="http://schemas.microsoft.com/office/powerpoint/2010/main" val="361564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Statements in 301</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fontScale="92500" lnSpcReduction="20000"/>
          </a:bodyPr>
          <a:lstStyle/>
          <a:p>
            <a:pPr marL="371475" lvl="2" indent="-342900"/>
            <a:r>
              <a:rPr lang="en-GB" sz="2000" dirty="0"/>
              <a:t>Statement 1:”</a:t>
            </a:r>
            <a:r>
              <a:rPr lang="en-GB" sz="1800" spc="40" dirty="0">
                <a:effectLst/>
                <a:latin typeface="Arial" panose="020B0604020202020204" pitchFamily="34" charset="0"/>
                <a:ea typeface="Times New Roman" panose="02020603050405020304" pitchFamily="18" charset="0"/>
              </a:rPr>
              <a:t> The </a:t>
            </a:r>
            <a:r>
              <a:rPr lang="en-GB" sz="1800" spc="40" dirty="0" err="1">
                <a:effectLst/>
                <a:latin typeface="Arial" panose="020B0604020202020204" pitchFamily="34" charset="0"/>
                <a:ea typeface="Times New Roman" panose="02020603050405020304" pitchFamily="18" charset="0"/>
              </a:rPr>
              <a:t>PowerTransformerEnd</a:t>
            </a:r>
            <a:r>
              <a:rPr lang="en-GB" sz="1800" spc="40" dirty="0">
                <a:effectLst/>
                <a:latin typeface="Arial" panose="020B0604020202020204" pitchFamily="34" charset="0"/>
                <a:ea typeface="Times New Roman" panose="02020603050405020304" pitchFamily="18" charset="0"/>
              </a:rPr>
              <a:t> and its connected Terminal both have sequence numbers </a:t>
            </a:r>
            <a:r>
              <a:rPr lang="en-GB" sz="1800" spc="40" dirty="0" err="1">
                <a:effectLst/>
                <a:latin typeface="Arial" panose="020B0604020202020204" pitchFamily="34" charset="0"/>
                <a:ea typeface="Times New Roman" panose="02020603050405020304" pitchFamily="18" charset="0"/>
              </a:rPr>
              <a:t>TransformerEnd.endNumber</a:t>
            </a:r>
            <a:r>
              <a:rPr lang="en-GB" sz="1800" spc="40" dirty="0">
                <a:effectLst/>
                <a:latin typeface="Arial" panose="020B0604020202020204" pitchFamily="34" charset="0"/>
                <a:ea typeface="Times New Roman" panose="02020603050405020304" pitchFamily="18" charset="0"/>
              </a:rPr>
              <a:t> and </a:t>
            </a:r>
            <a:r>
              <a:rPr lang="en-GB" sz="1800" spc="40" dirty="0" err="1">
                <a:effectLst/>
                <a:latin typeface="Arial" panose="020B0604020202020204" pitchFamily="34" charset="0"/>
                <a:ea typeface="Times New Roman" panose="02020603050405020304" pitchFamily="18" charset="0"/>
              </a:rPr>
              <a:t>ACDCTerminal.sequenceNumber</a:t>
            </a:r>
            <a:r>
              <a:rPr lang="en-GB" sz="1800" spc="40" dirty="0">
                <a:effectLst/>
                <a:latin typeface="Arial" panose="020B0604020202020204" pitchFamily="34" charset="0"/>
                <a:ea typeface="Times New Roman" panose="02020603050405020304" pitchFamily="18" charset="0"/>
              </a:rPr>
              <a:t>. Those numbers may or may not be in synch.</a:t>
            </a:r>
            <a:r>
              <a:rPr lang="en-GB" sz="2000" dirty="0"/>
              <a:t>”</a:t>
            </a:r>
          </a:p>
          <a:p>
            <a:pPr marL="828675" lvl="3" indent="-342900"/>
            <a:r>
              <a:rPr lang="en-GB" dirty="0"/>
              <a:t>Why do we not want to align between </a:t>
            </a:r>
            <a:r>
              <a:rPr lang="en-GB" sz="1800" spc="40" dirty="0" err="1">
                <a:effectLst/>
                <a:latin typeface="Arial" panose="020B0604020202020204" pitchFamily="34" charset="0"/>
                <a:ea typeface="Times New Roman" panose="02020603050405020304" pitchFamily="18" charset="0"/>
              </a:rPr>
              <a:t>TransformerEnd.endNumber</a:t>
            </a:r>
            <a:r>
              <a:rPr lang="en-GB" sz="1800" spc="40" dirty="0">
                <a:effectLst/>
                <a:latin typeface="Arial" panose="020B0604020202020204" pitchFamily="34" charset="0"/>
                <a:ea typeface="Times New Roman" panose="02020603050405020304" pitchFamily="18" charset="0"/>
              </a:rPr>
              <a:t> and </a:t>
            </a:r>
            <a:r>
              <a:rPr lang="en-GB" sz="1800" spc="40" dirty="0" err="1">
                <a:effectLst/>
                <a:latin typeface="Arial" panose="020B0604020202020204" pitchFamily="34" charset="0"/>
                <a:ea typeface="Times New Roman" panose="02020603050405020304" pitchFamily="18" charset="0"/>
              </a:rPr>
              <a:t>ACDCTerminal.sequenceNumber</a:t>
            </a:r>
            <a:r>
              <a:rPr lang="en-GB" sz="1800" spc="40" dirty="0">
                <a:effectLst/>
                <a:latin typeface="Arial" panose="020B0604020202020204" pitchFamily="34" charset="0"/>
                <a:ea typeface="Times New Roman" panose="02020603050405020304" pitchFamily="18" charset="0"/>
              </a:rPr>
              <a:t>?</a:t>
            </a:r>
          </a:p>
          <a:p>
            <a:pPr marL="828675" lvl="3" indent="-342900"/>
            <a:r>
              <a:rPr lang="en-GB" spc="40" dirty="0">
                <a:latin typeface="Arial" panose="020B0604020202020204" pitchFamily="34" charset="0"/>
              </a:rPr>
              <a:t>Or can we actually get rig of </a:t>
            </a:r>
            <a:r>
              <a:rPr lang="en-GB" sz="1800" spc="40" dirty="0" err="1">
                <a:effectLst/>
                <a:latin typeface="Arial" panose="020B0604020202020204" pitchFamily="34" charset="0"/>
                <a:ea typeface="Times New Roman" panose="02020603050405020304" pitchFamily="18" charset="0"/>
              </a:rPr>
              <a:t>TransformerEnd.endNumber</a:t>
            </a:r>
            <a:r>
              <a:rPr lang="en-GB" sz="1800" spc="40" dirty="0">
                <a:effectLst/>
                <a:latin typeface="Arial" panose="020B0604020202020204" pitchFamily="34" charset="0"/>
                <a:ea typeface="Times New Roman" panose="02020603050405020304" pitchFamily="18" charset="0"/>
              </a:rPr>
              <a:t>  and use </a:t>
            </a:r>
            <a:r>
              <a:rPr lang="en-GB" sz="1800" spc="40" dirty="0" err="1">
                <a:effectLst/>
                <a:latin typeface="Arial" panose="020B0604020202020204" pitchFamily="34" charset="0"/>
                <a:ea typeface="Times New Roman" panose="02020603050405020304" pitchFamily="18" charset="0"/>
              </a:rPr>
              <a:t>ACDCTerminal.sequenceNumber</a:t>
            </a:r>
            <a:r>
              <a:rPr lang="en-GB" sz="1800" spc="40" dirty="0">
                <a:effectLst/>
                <a:latin typeface="Arial" panose="020B0604020202020204" pitchFamily="34" charset="0"/>
                <a:ea typeface="Times New Roman" panose="02020603050405020304" pitchFamily="18" charset="0"/>
              </a:rPr>
              <a:t> instead?</a:t>
            </a:r>
            <a:endParaRPr lang="en-GB" dirty="0"/>
          </a:p>
          <a:p>
            <a:pPr marL="371475" lvl="2" indent="-342900"/>
            <a:r>
              <a:rPr lang="en-GB" dirty="0"/>
              <a:t>Need to check consistencies</a:t>
            </a:r>
          </a:p>
          <a:p>
            <a:pPr marL="28575" lvl="2" indent="0">
              <a:buNone/>
            </a:pPr>
            <a:r>
              <a:rPr lang="en-GB" sz="2000" dirty="0"/>
              <a:t>“Multiple tap changers can be combined within one power transformer, but to avoid interpretation issues only </a:t>
            </a:r>
            <a:r>
              <a:rPr lang="en-GB" sz="2000" b="1" dirty="0"/>
              <a:t>one phase shifting and one ratio changing tap changer shall be modelled on any given terminal</a:t>
            </a:r>
            <a:r>
              <a:rPr lang="en-GB" sz="2000" dirty="0"/>
              <a:t>. The ratio or phase shift change is documented relative to the other terminal(s) assuming those terminals are at the nominal (1 PU) ratio and nominal (zero) phase angle shift. </a:t>
            </a:r>
            <a:r>
              <a:rPr lang="en-GB" sz="2000" b="1" dirty="0"/>
              <a:t>Tabular representation is required in cases where it is necessary to combine both phase shifting and ratio tap changer on one terminal, as it conveys the explicit values of the resulting phases and angles.</a:t>
            </a:r>
          </a:p>
          <a:p>
            <a:pPr marL="28575" lvl="2" indent="0">
              <a:buNone/>
            </a:pPr>
            <a:r>
              <a:rPr lang="en-GB" sz="2000" b="1" dirty="0"/>
              <a:t>Tabular representations for both ratio and phase shifting transformers can be used where the available CIM models do not appropriately reflect the physical behaviour. The tabular models are optional to the other CIM tap models. Tabular models may be used to describe the change in impedance through the tap range.</a:t>
            </a:r>
          </a:p>
          <a:p>
            <a:pPr marL="28575" lvl="2" indent="0">
              <a:buNone/>
            </a:pPr>
            <a:r>
              <a:rPr lang="en-GB" sz="2000" dirty="0"/>
              <a:t>”</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50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Statements in 301</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fontScale="85000" lnSpcReduction="10000"/>
          </a:bodyPr>
          <a:lstStyle/>
          <a:p>
            <a:pPr marL="371475" lvl="2" indent="-342900"/>
            <a:r>
              <a:rPr lang="en-GB" dirty="0"/>
              <a:t>Need to check consistencies</a:t>
            </a:r>
          </a:p>
          <a:p>
            <a:pPr marL="28575" lvl="2" indent="0">
              <a:buNone/>
            </a:pPr>
            <a:r>
              <a:rPr lang="en-GB" sz="2000" dirty="0"/>
              <a:t>“4.6.7.2	Voltage ratio transformer modelling</a:t>
            </a:r>
          </a:p>
          <a:p>
            <a:pPr marL="28575" lvl="2" indent="0">
              <a:buNone/>
            </a:pPr>
            <a:r>
              <a:rPr lang="en-GB" sz="2000" dirty="0"/>
              <a:t>The </a:t>
            </a:r>
            <a:r>
              <a:rPr lang="en-GB" sz="2000" dirty="0" err="1"/>
              <a:t>RatioTapChanger</a:t>
            </a:r>
            <a:r>
              <a:rPr lang="en-GB" sz="2000" dirty="0"/>
              <a:t> class is used to define a transformer tap that changes the voltage magnitude ratio without changing the phase angle across the transformer. A </a:t>
            </a:r>
            <a:r>
              <a:rPr lang="en-GB" sz="2000" dirty="0" err="1"/>
              <a:t>RatioTapChanger</a:t>
            </a:r>
            <a:r>
              <a:rPr lang="en-GB" sz="2000" dirty="0"/>
              <a:t> may be used in cases where the transformer inherently introduces a fixed phase shift, such as from a wye-delta winding connection. </a:t>
            </a:r>
          </a:p>
          <a:p>
            <a:pPr marL="28575" lvl="2" indent="0">
              <a:buNone/>
            </a:pPr>
            <a:r>
              <a:rPr lang="en-GB" sz="2000" dirty="0"/>
              <a:t>4.6.7.3	Voltage ratio transformer tabular modelling</a:t>
            </a:r>
          </a:p>
          <a:p>
            <a:pPr marL="28575" lvl="2" indent="0">
              <a:buNone/>
            </a:pPr>
            <a:r>
              <a:rPr lang="en-GB" sz="2000" dirty="0"/>
              <a:t>A </a:t>
            </a:r>
            <a:r>
              <a:rPr lang="en-GB" sz="2000" dirty="0" err="1"/>
              <a:t>RatioTapChangerTabular</a:t>
            </a:r>
            <a:r>
              <a:rPr lang="en-GB" sz="2000" dirty="0"/>
              <a:t> may be optionally associated to any </a:t>
            </a:r>
            <a:r>
              <a:rPr lang="en-GB" sz="2000" dirty="0" err="1"/>
              <a:t>RatioTapChanger</a:t>
            </a:r>
            <a:r>
              <a:rPr lang="en-GB" sz="2000" dirty="0"/>
              <a:t> and may represent a non-linear relationship between tap number, tap ratio, and impedances</a:t>
            </a:r>
            <a:r>
              <a:rPr lang="en-GB" sz="2000" b="1" dirty="0"/>
              <a:t>. If associated, the tabular ratio model takes precedence</a:t>
            </a:r>
            <a:r>
              <a:rPr lang="en-GB" sz="2000" dirty="0"/>
              <a:t>.</a:t>
            </a:r>
          </a:p>
          <a:p>
            <a:pPr marL="28575" lvl="2" indent="0">
              <a:buNone/>
            </a:pPr>
            <a:r>
              <a:rPr lang="en-GB" sz="2000" dirty="0"/>
              <a:t>4.6.7.4	Linear phase shifter transformer modelling</a:t>
            </a:r>
          </a:p>
          <a:p>
            <a:pPr marL="28575" lvl="2" indent="0">
              <a:buNone/>
            </a:pPr>
            <a:r>
              <a:rPr lang="en-GB" sz="2000" dirty="0"/>
              <a:t>A phase shifting transformer is linear if the phase shift increment per tap step is uniform and the voltage magnitude is constant over the full range of the tap changer. A linear phase shifter is modelled using the </a:t>
            </a:r>
            <a:r>
              <a:rPr lang="en-GB" sz="2000" dirty="0" err="1"/>
              <a:t>PhaseTapChangerLinear</a:t>
            </a:r>
            <a:r>
              <a:rPr lang="en-GB" sz="2000" dirty="0"/>
              <a:t> class. </a:t>
            </a:r>
          </a:p>
          <a:p>
            <a:pPr marL="28575" lvl="2" indent="0">
              <a:buNone/>
            </a:pPr>
            <a:r>
              <a:rPr lang="en-GB" sz="2000" dirty="0"/>
              <a:t>4.6.7.5	Symmetrical and asymmetrical phase shifter modelling</a:t>
            </a:r>
          </a:p>
          <a:p>
            <a:pPr marL="28575" lvl="2" indent="0">
              <a:buNone/>
            </a:pPr>
            <a:r>
              <a:rPr lang="en-GB" sz="2000" dirty="0"/>
              <a:t>…</a:t>
            </a:r>
          </a:p>
          <a:p>
            <a:pPr marL="28575" lvl="2" indent="0">
              <a:buNone/>
            </a:pPr>
            <a:r>
              <a:rPr lang="en-GB" sz="2000" b="1" dirty="0"/>
              <a:t>It is highly recommended to use tabular data to exchange PST parameters (</a:t>
            </a:r>
            <a:r>
              <a:rPr lang="en-GB" sz="2000" b="1" dirty="0" err="1"/>
              <a:t>cim:PhaseTapChangerTabular</a:t>
            </a:r>
            <a:r>
              <a:rPr lang="en-GB" sz="2000" b="1" dirty="0"/>
              <a:t>) instead of having to recalculate the parameters per tap according to each model type</a:t>
            </a:r>
            <a:r>
              <a:rPr lang="en-GB" sz="2000" dirty="0"/>
              <a:t>.”</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112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Statements in 452</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a:bodyPr>
          <a:lstStyle/>
          <a:p>
            <a:pPr marL="371475" lvl="2" indent="-342900"/>
            <a:r>
              <a:rPr lang="en-GB" sz="2000" dirty="0"/>
              <a:t>“Additional requirements related to transformer modelling are listed below.</a:t>
            </a:r>
          </a:p>
          <a:p>
            <a:pPr marL="28575" lvl="2" indent="0">
              <a:buNone/>
            </a:pPr>
            <a:r>
              <a:rPr lang="en-GB" sz="2000" dirty="0"/>
              <a:t>•	Each </a:t>
            </a:r>
            <a:r>
              <a:rPr lang="en-GB" sz="2000" dirty="0" err="1"/>
              <a:t>PowerTransformer</a:t>
            </a:r>
            <a:r>
              <a:rPr lang="en-GB" sz="2000" dirty="0"/>
              <a:t> shall have at </a:t>
            </a:r>
            <a:r>
              <a:rPr lang="en-GB" sz="2000" b="1" dirty="0"/>
              <a:t>least two and no more than three </a:t>
            </a:r>
            <a:r>
              <a:rPr lang="en-GB" sz="2000" b="1" dirty="0" err="1"/>
              <a:t>PowerTransformerEnds</a:t>
            </a:r>
            <a:r>
              <a:rPr lang="en-GB" sz="2000" dirty="0"/>
              <a:t>. </a:t>
            </a:r>
          </a:p>
          <a:p>
            <a:pPr marL="28575" lvl="2" indent="0">
              <a:buNone/>
            </a:pPr>
            <a:r>
              <a:rPr lang="en-GB" sz="2000" dirty="0"/>
              <a:t>•	Each </a:t>
            </a:r>
            <a:r>
              <a:rPr lang="en-GB" sz="2000" dirty="0" err="1"/>
              <a:t>PowerTransformerEnd</a:t>
            </a:r>
            <a:r>
              <a:rPr lang="en-GB" sz="2000" dirty="0"/>
              <a:t> can have at </a:t>
            </a:r>
            <a:r>
              <a:rPr lang="en-GB" sz="2000" b="1" dirty="0"/>
              <a:t>most one tap changer (</a:t>
            </a:r>
            <a:r>
              <a:rPr lang="en-GB" sz="2000" b="1" dirty="0" err="1"/>
              <a:t>RatioTapChanger</a:t>
            </a:r>
            <a:r>
              <a:rPr lang="en-GB" sz="2000" b="1" dirty="0"/>
              <a:t>, </a:t>
            </a:r>
            <a:r>
              <a:rPr lang="en-GB" sz="2000" b="1" dirty="0" err="1"/>
              <a:t>PhaseTapChangerLinear</a:t>
            </a:r>
            <a:r>
              <a:rPr lang="en-GB" sz="2000" b="1" dirty="0"/>
              <a:t>, </a:t>
            </a:r>
            <a:r>
              <a:rPr lang="en-GB" sz="2000" b="1" dirty="0" err="1"/>
              <a:t>PhaseTapChangerSymmetrical</a:t>
            </a:r>
            <a:r>
              <a:rPr lang="en-GB" sz="2000" b="1" dirty="0"/>
              <a:t>, or </a:t>
            </a:r>
            <a:r>
              <a:rPr lang="en-GB" sz="2000" b="1" dirty="0" err="1"/>
              <a:t>PhaseTapChangerAsymmetrical</a:t>
            </a:r>
            <a:r>
              <a:rPr lang="en-GB" sz="2000" b="1" dirty="0"/>
              <a:t>)</a:t>
            </a:r>
            <a:r>
              <a:rPr lang="en-GB" sz="2000" dirty="0"/>
              <a:t>. If a </a:t>
            </a:r>
            <a:r>
              <a:rPr lang="en-GB" sz="2000" dirty="0" err="1"/>
              <a:t>PowerTransformerEnd</a:t>
            </a:r>
            <a:r>
              <a:rPr lang="en-GB" sz="2000" dirty="0"/>
              <a:t> does not have an associated tap changer, the end should be considered to have a fixed tap.</a:t>
            </a:r>
          </a:p>
          <a:p>
            <a:pPr marL="28575" lvl="2" indent="0">
              <a:buNone/>
            </a:pPr>
            <a:r>
              <a:rPr lang="en-GB" sz="2000" dirty="0"/>
              <a:t>Multiple types of regulating transformers are supported by the CIM model. Depending on the regulation capabilities, the effects of tap movement will be defined using the </a:t>
            </a:r>
            <a:r>
              <a:rPr lang="en-GB" sz="2000" dirty="0" err="1"/>
              <a:t>RatioTapChanger</a:t>
            </a:r>
            <a:r>
              <a:rPr lang="en-GB" sz="2000" dirty="0"/>
              <a:t> class, </a:t>
            </a:r>
            <a:r>
              <a:rPr lang="en-GB" sz="2000" dirty="0" err="1"/>
              <a:t>PhaseTapChangerLinear</a:t>
            </a:r>
            <a:r>
              <a:rPr lang="en-GB" sz="2000" dirty="0"/>
              <a:t> class, </a:t>
            </a:r>
            <a:r>
              <a:rPr lang="en-GB" sz="2000" dirty="0" err="1"/>
              <a:t>PhaseTapChangerSymmetrical</a:t>
            </a:r>
            <a:r>
              <a:rPr lang="en-GB" sz="2000" dirty="0"/>
              <a:t> class, or </a:t>
            </a:r>
            <a:r>
              <a:rPr lang="en-GB" sz="2000" dirty="0" err="1"/>
              <a:t>PhaseTapChangerAsymmetrical</a:t>
            </a:r>
            <a:r>
              <a:rPr lang="en-GB" sz="2000" dirty="0"/>
              <a:t> class. Each of these classes are subtypes of the </a:t>
            </a:r>
            <a:r>
              <a:rPr lang="en-GB" sz="2000" dirty="0" err="1"/>
              <a:t>TapChanger</a:t>
            </a:r>
            <a:r>
              <a:rPr lang="en-GB" sz="2000" dirty="0"/>
              <a:t> class. The use of the various subtypes is explained in IEC 61970-301”</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77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Different impedance data of 3-winding transformer when changing one </a:t>
            </a:r>
            <a:r>
              <a:rPr lang="en-US" noProof="0" dirty="0" err="1"/>
              <a:t>TapChanger</a:t>
            </a:r>
            <a:endParaRPr lang="en-US" noProof="0" dirty="0"/>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a:bodyPr>
          <a:lstStyle/>
          <a:p>
            <a:pPr marL="371475" lvl="2" indent="-342900"/>
            <a:r>
              <a:rPr lang="en-GB" sz="2000" dirty="0"/>
              <a:t>Assumed equivalent circuit model – nearly the same as in 301</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114969F-6420-4C6F-1DB6-DBA9636A61A8}"/>
              </a:ext>
            </a:extLst>
          </p:cNvPr>
          <p:cNvPicPr>
            <a:picLocks noChangeAspect="1"/>
          </p:cNvPicPr>
          <p:nvPr/>
        </p:nvPicPr>
        <p:blipFill>
          <a:blip r:embed="rId2"/>
          <a:stretch>
            <a:fillRect/>
          </a:stretch>
        </p:blipFill>
        <p:spPr>
          <a:xfrm>
            <a:off x="1790455" y="1958310"/>
            <a:ext cx="8466727" cy="4763165"/>
          </a:xfrm>
          <a:prstGeom prst="rect">
            <a:avLst/>
          </a:prstGeom>
        </p:spPr>
      </p:pic>
    </p:spTree>
    <p:extLst>
      <p:ext uri="{BB962C8B-B14F-4D97-AF65-F5344CB8AC3E}">
        <p14:creationId xmlns:p14="http://schemas.microsoft.com/office/powerpoint/2010/main" val="1415076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7" y="818455"/>
            <a:ext cx="5905850" cy="469357"/>
          </a:xfrm>
        </p:spPr>
        <p:txBody>
          <a:bodyPr>
            <a:normAutofit fontScale="90000"/>
          </a:bodyPr>
          <a:lstStyle/>
          <a:p>
            <a:r>
              <a:rPr lang="en-US" noProof="0" dirty="0"/>
              <a:t>Different impedance data of 3-winding transformer when changing one </a:t>
            </a:r>
            <a:r>
              <a:rPr lang="en-US" noProof="0" dirty="0" err="1"/>
              <a:t>TapChanger</a:t>
            </a:r>
            <a:endParaRPr lang="en-US" noProof="0" dirty="0"/>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50625" y="2324992"/>
            <a:ext cx="5468074" cy="4213920"/>
          </a:xfrm>
        </p:spPr>
        <p:txBody>
          <a:bodyPr>
            <a:normAutofit fontScale="92500" lnSpcReduction="10000"/>
          </a:bodyPr>
          <a:lstStyle/>
          <a:p>
            <a:pPr marL="371475" lvl="2" indent="-342900"/>
            <a:r>
              <a:rPr lang="en-GB" sz="2000" dirty="0"/>
              <a:t>To represent the model correctly we need to provide the equivalent parameters r1, r2, r3, x1, x2, x3 in all steps. The </a:t>
            </a:r>
            <a:r>
              <a:rPr lang="en-GB" sz="2000" dirty="0" err="1"/>
              <a:t>RatioTapChangerTablePoint</a:t>
            </a:r>
            <a:r>
              <a:rPr lang="en-GB" sz="2000" dirty="0"/>
              <a:t> can be used to represent the parameters in the individual steps. As an example, for one of our offshore </a:t>
            </a:r>
            <a:r>
              <a:rPr lang="en-GB" sz="2000" dirty="0" err="1"/>
              <a:t>trafos</a:t>
            </a:r>
            <a:r>
              <a:rPr lang="en-GB" sz="2000" dirty="0"/>
              <a:t> the equivalent parameters for all steps would be as follows: (only the x values are written here)</a:t>
            </a:r>
          </a:p>
          <a:p>
            <a:pPr marL="371475" lvl="2" indent="-342900"/>
            <a:r>
              <a:rPr lang="en-GB" sz="2000" dirty="0"/>
              <a:t>What is the solution to represent all parameters including x2 and x3. We see we can have only 1 </a:t>
            </a:r>
            <a:r>
              <a:rPr lang="en-GB" sz="2000" dirty="0" err="1"/>
              <a:t>RatioTapChangerTable</a:t>
            </a:r>
            <a:r>
              <a:rPr lang="en-GB" sz="2000" dirty="0"/>
              <a:t> that points to a </a:t>
            </a:r>
            <a:r>
              <a:rPr lang="en-GB" sz="2000" dirty="0" err="1"/>
              <a:t>RatioTapChanger</a:t>
            </a:r>
            <a:r>
              <a:rPr lang="en-GB" sz="2000" dirty="0"/>
              <a:t>. We would eventually need 3 </a:t>
            </a:r>
            <a:r>
              <a:rPr lang="en-GB" sz="2000" dirty="0" err="1"/>
              <a:t>RatioTapChangerTable</a:t>
            </a:r>
            <a:r>
              <a:rPr lang="en-GB" sz="2000" dirty="0"/>
              <a:t> pointing to the same </a:t>
            </a:r>
            <a:r>
              <a:rPr lang="en-GB" sz="2000" dirty="0" err="1"/>
              <a:t>RatioTapChanger</a:t>
            </a:r>
            <a:r>
              <a:rPr lang="en-GB" sz="2000" dirty="0"/>
              <a:t> to have an appropriate representation of the transformer parameters x1, x2 and x3 (and r too) in all steps.</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75007B79-7B22-1B61-4A48-5B53D2DD703C}"/>
              </a:ext>
            </a:extLst>
          </p:cNvPr>
          <p:cNvPicPr>
            <a:picLocks noChangeAspect="1"/>
          </p:cNvPicPr>
          <p:nvPr/>
        </p:nvPicPr>
        <p:blipFill>
          <a:blip r:embed="rId2"/>
          <a:stretch>
            <a:fillRect/>
          </a:stretch>
        </p:blipFill>
        <p:spPr>
          <a:xfrm>
            <a:off x="6037586" y="-1"/>
            <a:ext cx="6022678" cy="6823253"/>
          </a:xfrm>
          <a:prstGeom prst="rect">
            <a:avLst/>
          </a:prstGeom>
        </p:spPr>
      </p:pic>
    </p:spTree>
    <p:extLst>
      <p:ext uri="{BB962C8B-B14F-4D97-AF65-F5344CB8AC3E}">
        <p14:creationId xmlns:p14="http://schemas.microsoft.com/office/powerpoint/2010/main" val="1329480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GB" dirty="0"/>
              <a:t>Transformers with more than 3 windings</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a:bodyPr>
          <a:lstStyle/>
          <a:p>
            <a:pPr marL="371475" lvl="2" indent="-342900"/>
            <a:r>
              <a:rPr lang="en-GB" sz="2000" dirty="0"/>
              <a:t>Transformers with 4 windings and more start to appear in the transmission grid. Information from UK – National Grid</a:t>
            </a:r>
          </a:p>
          <a:p>
            <a:pPr marL="371475" lvl="2" indent="-342900"/>
            <a:r>
              <a:rPr lang="en-GB" dirty="0"/>
              <a:t>Need to see how to accommodate this. </a:t>
            </a:r>
          </a:p>
          <a:p>
            <a:pPr marL="371475" lvl="2" indent="-342900"/>
            <a:r>
              <a:rPr lang="en-GB" sz="2000" dirty="0"/>
              <a:t>We need to gather more information, eventually update 301 and 452</a:t>
            </a:r>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339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33E4-FCF0-591D-78F9-98DE52287994}"/>
              </a:ext>
            </a:extLst>
          </p:cNvPr>
          <p:cNvSpPr>
            <a:spLocks noGrp="1"/>
          </p:cNvSpPr>
          <p:nvPr>
            <p:ph type="title"/>
          </p:nvPr>
        </p:nvSpPr>
        <p:spPr/>
        <p:txBody>
          <a:bodyPr/>
          <a:lstStyle/>
          <a:p>
            <a:r>
              <a:rPr lang="en-GB" dirty="0"/>
              <a:t>Content</a:t>
            </a:r>
          </a:p>
        </p:txBody>
      </p:sp>
      <p:sp>
        <p:nvSpPr>
          <p:cNvPr id="3" name="Content Placeholder 2">
            <a:extLst>
              <a:ext uri="{FF2B5EF4-FFF2-40B4-BE49-F238E27FC236}">
                <a16:creationId xmlns:a16="http://schemas.microsoft.com/office/drawing/2014/main" id="{91CAA6F3-C843-3BC1-2FFF-2F5DFACDD6DF}"/>
              </a:ext>
            </a:extLst>
          </p:cNvPr>
          <p:cNvSpPr>
            <a:spLocks noGrp="1"/>
          </p:cNvSpPr>
          <p:nvPr>
            <p:ph idx="1"/>
          </p:nvPr>
        </p:nvSpPr>
        <p:spPr/>
        <p:txBody>
          <a:bodyPr/>
          <a:lstStyle/>
          <a:p>
            <a:r>
              <a:rPr lang="en-GB" dirty="0"/>
              <a:t>Multiple </a:t>
            </a:r>
            <a:r>
              <a:rPr lang="en-GB" dirty="0" err="1"/>
              <a:t>RatioTapChanger</a:t>
            </a:r>
            <a:r>
              <a:rPr lang="en-GB" dirty="0"/>
              <a:t> on a winding</a:t>
            </a:r>
          </a:p>
          <a:p>
            <a:r>
              <a:rPr lang="en-GB" dirty="0"/>
              <a:t>Request to have Phase and Ratio tap change table and switch between them</a:t>
            </a:r>
          </a:p>
          <a:p>
            <a:r>
              <a:rPr lang="en-GB" dirty="0"/>
              <a:t>Transformer with changeable winding connection angle</a:t>
            </a:r>
          </a:p>
          <a:p>
            <a:r>
              <a:rPr lang="en-GB" dirty="0"/>
              <a:t>Change all impedances of equivalent circuit of transformer when changing a tap changer on a winding</a:t>
            </a:r>
          </a:p>
          <a:p>
            <a:r>
              <a:rPr lang="en-GB" dirty="0"/>
              <a:t>Different apparent power limit depending on tap changer steps</a:t>
            </a:r>
          </a:p>
          <a:p>
            <a:r>
              <a:rPr lang="en-GB" dirty="0"/>
              <a:t>Inconsistencies -301/-452</a:t>
            </a:r>
          </a:p>
          <a:p>
            <a:r>
              <a:rPr lang="en-GB" dirty="0"/>
              <a:t>Transformers with more than 3 windings</a:t>
            </a:r>
          </a:p>
        </p:txBody>
      </p:sp>
    </p:spTree>
    <p:extLst>
      <p:ext uri="{BB962C8B-B14F-4D97-AF65-F5344CB8AC3E}">
        <p14:creationId xmlns:p14="http://schemas.microsoft.com/office/powerpoint/2010/main" val="362455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2AAB-AF12-777D-CE7C-10E707C2EE9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A3C1EB0-1737-92ED-48E1-4A6D63D7C00F}"/>
              </a:ext>
            </a:extLst>
          </p:cNvPr>
          <p:cNvSpPr>
            <a:spLocks noGrp="1"/>
          </p:cNvSpPr>
          <p:nvPr>
            <p:ph idx="1"/>
          </p:nvPr>
        </p:nvSpPr>
        <p:spPr/>
        <p:txBody>
          <a:bodyPr/>
          <a:lstStyle/>
          <a:p>
            <a:endParaRPr lang="en-GB" dirty="0"/>
          </a:p>
        </p:txBody>
      </p:sp>
      <p:pic>
        <p:nvPicPr>
          <p:cNvPr id="5" name="Picture 4">
            <a:extLst>
              <a:ext uri="{FF2B5EF4-FFF2-40B4-BE49-F238E27FC236}">
                <a16:creationId xmlns:a16="http://schemas.microsoft.com/office/drawing/2014/main" id="{DA1222C0-051C-864B-13CB-93528D03FAAC}"/>
              </a:ext>
            </a:extLst>
          </p:cNvPr>
          <p:cNvPicPr>
            <a:picLocks noChangeAspect="1"/>
          </p:cNvPicPr>
          <p:nvPr/>
        </p:nvPicPr>
        <p:blipFill>
          <a:blip r:embed="rId2"/>
          <a:stretch>
            <a:fillRect/>
          </a:stretch>
        </p:blipFill>
        <p:spPr>
          <a:xfrm>
            <a:off x="3456878" y="21390"/>
            <a:ext cx="5096107" cy="6580047"/>
          </a:xfrm>
          <a:prstGeom prst="rect">
            <a:avLst/>
          </a:prstGeom>
        </p:spPr>
      </p:pic>
    </p:spTree>
    <p:extLst>
      <p:ext uri="{BB962C8B-B14F-4D97-AF65-F5344CB8AC3E}">
        <p14:creationId xmlns:p14="http://schemas.microsoft.com/office/powerpoint/2010/main" val="230019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043AC00-4F08-A4BC-57C7-E4794A1C310E}"/>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96A2FE26-9C0D-EABA-77D6-298B207CC5D1}"/>
              </a:ext>
            </a:extLst>
          </p:cNvPr>
          <p:cNvSpPr>
            <a:spLocks noGrp="1"/>
          </p:cNvSpPr>
          <p:nvPr>
            <p:ph idx="1"/>
          </p:nvPr>
        </p:nvSpPr>
        <p:spPr/>
        <p:txBody>
          <a:bodyPr/>
          <a:lstStyle/>
          <a:p>
            <a:endParaRPr lang="en-GB"/>
          </a:p>
        </p:txBody>
      </p:sp>
      <p:sp>
        <p:nvSpPr>
          <p:cNvPr id="8" name="Title 7">
            <a:extLst>
              <a:ext uri="{FF2B5EF4-FFF2-40B4-BE49-F238E27FC236}">
                <a16:creationId xmlns:a16="http://schemas.microsoft.com/office/drawing/2014/main" id="{5E8EE227-8DD2-569E-E934-134FE11620B0}"/>
              </a:ext>
            </a:extLst>
          </p:cNvPr>
          <p:cNvSpPr>
            <a:spLocks noGrp="1"/>
          </p:cNvSpPr>
          <p:nvPr>
            <p:ph type="title"/>
          </p:nvPr>
        </p:nvSpPr>
        <p:spPr/>
        <p:txBody>
          <a:bodyPr/>
          <a:lstStyle/>
          <a:p>
            <a:endParaRPr lang="en-GB"/>
          </a:p>
        </p:txBody>
      </p:sp>
      <p:pic>
        <p:nvPicPr>
          <p:cNvPr id="10" name="Picture 9">
            <a:extLst>
              <a:ext uri="{FF2B5EF4-FFF2-40B4-BE49-F238E27FC236}">
                <a16:creationId xmlns:a16="http://schemas.microsoft.com/office/drawing/2014/main" id="{E2218800-A4AD-418A-A014-B6F3ECA5F2D3}"/>
              </a:ext>
            </a:extLst>
          </p:cNvPr>
          <p:cNvPicPr>
            <a:picLocks noChangeAspect="1"/>
          </p:cNvPicPr>
          <p:nvPr/>
        </p:nvPicPr>
        <p:blipFill>
          <a:blip r:embed="rId2"/>
          <a:stretch>
            <a:fillRect/>
          </a:stretch>
        </p:blipFill>
        <p:spPr>
          <a:xfrm>
            <a:off x="261123" y="213864"/>
            <a:ext cx="11669754" cy="6430272"/>
          </a:xfrm>
          <a:prstGeom prst="rect">
            <a:avLst/>
          </a:prstGeom>
        </p:spPr>
      </p:pic>
    </p:spTree>
    <p:extLst>
      <p:ext uri="{BB962C8B-B14F-4D97-AF65-F5344CB8AC3E}">
        <p14:creationId xmlns:p14="http://schemas.microsoft.com/office/powerpoint/2010/main" val="429007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C34E-BF98-2F01-DEDF-92BD5437697D}"/>
              </a:ext>
            </a:extLst>
          </p:cNvPr>
          <p:cNvSpPr>
            <a:spLocks noGrp="1"/>
          </p:cNvSpPr>
          <p:nvPr>
            <p:ph type="title"/>
          </p:nvPr>
        </p:nvSpPr>
        <p:spPr>
          <a:xfrm>
            <a:off x="131736" y="818455"/>
            <a:ext cx="11995687" cy="469357"/>
          </a:xfrm>
        </p:spPr>
        <p:txBody>
          <a:bodyPr>
            <a:normAutofit fontScale="90000"/>
          </a:bodyPr>
          <a:lstStyle/>
          <a:p>
            <a:r>
              <a:rPr lang="en-US" noProof="0" dirty="0"/>
              <a:t>Request </a:t>
            </a:r>
            <a:r>
              <a:rPr lang="en-US" dirty="0"/>
              <a:t>to allow </a:t>
            </a:r>
            <a:r>
              <a:rPr lang="en-US" noProof="0" dirty="0"/>
              <a:t>Multiple tables</a:t>
            </a:r>
          </a:p>
        </p:txBody>
      </p:sp>
      <p:sp>
        <p:nvSpPr>
          <p:cNvPr id="3" name="Content Placeholder 2">
            <a:extLst>
              <a:ext uri="{FF2B5EF4-FFF2-40B4-BE49-F238E27FC236}">
                <a16:creationId xmlns:a16="http://schemas.microsoft.com/office/drawing/2014/main" id="{1B429A6B-DBD0-D8C0-9969-D23EA97CC1AE}"/>
              </a:ext>
            </a:extLst>
          </p:cNvPr>
          <p:cNvSpPr>
            <a:spLocks noGrp="1"/>
          </p:cNvSpPr>
          <p:nvPr>
            <p:ph idx="1"/>
          </p:nvPr>
        </p:nvSpPr>
        <p:spPr>
          <a:xfrm>
            <a:off x="385971" y="1539391"/>
            <a:ext cx="11524476" cy="4213920"/>
          </a:xfrm>
        </p:spPr>
        <p:txBody>
          <a:bodyPr>
            <a:normAutofit/>
          </a:bodyPr>
          <a:lstStyle/>
          <a:p>
            <a:pPr marL="371475" lvl="2" indent="-342900"/>
            <a:r>
              <a:rPr lang="en-GB" sz="2000" dirty="0"/>
              <a:t>The possibility to have both a </a:t>
            </a:r>
            <a:r>
              <a:rPr lang="en-GB" sz="2000" dirty="0" err="1"/>
              <a:t>PhaseTapChangerTable</a:t>
            </a:r>
            <a:r>
              <a:rPr lang="en-GB" sz="2000" dirty="0"/>
              <a:t> and a </a:t>
            </a:r>
            <a:r>
              <a:rPr lang="en-GB" sz="2000" dirty="0" err="1"/>
              <a:t>RatioTapChangerTable</a:t>
            </a:r>
            <a:r>
              <a:rPr lang="en-GB" sz="2000" dirty="0"/>
              <a:t> assigned to a </a:t>
            </a:r>
            <a:r>
              <a:rPr lang="en-GB" sz="2000" dirty="0" err="1"/>
              <a:t>TapChanger</a:t>
            </a:r>
            <a:r>
              <a:rPr lang="en-GB" sz="2000" dirty="0"/>
              <a:t> in EQ and an attribute in SSH to denote which is active</a:t>
            </a:r>
          </a:p>
          <a:p>
            <a:pPr marL="371475" lvl="2" indent="-342900"/>
            <a:endParaRPr lang="en-GB" sz="2000" dirty="0"/>
          </a:p>
        </p:txBody>
      </p:sp>
      <p:sp>
        <p:nvSpPr>
          <p:cNvPr id="6" name="Slide Number Placeholder 5">
            <a:extLst>
              <a:ext uri="{FF2B5EF4-FFF2-40B4-BE49-F238E27FC236}">
                <a16:creationId xmlns:a16="http://schemas.microsoft.com/office/drawing/2014/main" id="{E043AC00-4F08-A4BC-57C7-E4794A1C310E}"/>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9866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1A1DA-B0D6-5468-85D7-859A2204E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5642E6-1458-E0CA-AF62-96F439837317}"/>
              </a:ext>
            </a:extLst>
          </p:cNvPr>
          <p:cNvSpPr>
            <a:spLocks noGrp="1"/>
          </p:cNvSpPr>
          <p:nvPr>
            <p:ph type="title"/>
          </p:nvPr>
        </p:nvSpPr>
        <p:spPr>
          <a:xfrm>
            <a:off x="131736" y="818455"/>
            <a:ext cx="11995687" cy="469357"/>
          </a:xfrm>
        </p:spPr>
        <p:txBody>
          <a:bodyPr>
            <a:normAutofit fontScale="90000"/>
          </a:bodyPr>
          <a:lstStyle/>
          <a:p>
            <a:r>
              <a:rPr lang="en-US" noProof="0" dirty="0"/>
              <a:t>Phase and Ratio tap change on same winding – The problem</a:t>
            </a:r>
          </a:p>
        </p:txBody>
      </p:sp>
      <p:sp>
        <p:nvSpPr>
          <p:cNvPr id="3" name="Content Placeholder 2">
            <a:extLst>
              <a:ext uri="{FF2B5EF4-FFF2-40B4-BE49-F238E27FC236}">
                <a16:creationId xmlns:a16="http://schemas.microsoft.com/office/drawing/2014/main" id="{013B8EFB-CA03-7EE5-444F-2E5F5E77890E}"/>
              </a:ext>
            </a:extLst>
          </p:cNvPr>
          <p:cNvSpPr>
            <a:spLocks noGrp="1"/>
          </p:cNvSpPr>
          <p:nvPr>
            <p:ph idx="1"/>
          </p:nvPr>
        </p:nvSpPr>
        <p:spPr>
          <a:xfrm>
            <a:off x="367341" y="2001209"/>
            <a:ext cx="11524476" cy="4213920"/>
          </a:xfrm>
        </p:spPr>
        <p:txBody>
          <a:bodyPr>
            <a:normAutofit/>
          </a:bodyPr>
          <a:lstStyle/>
          <a:p>
            <a:pPr marL="371475" lvl="2" indent="-342900"/>
            <a:r>
              <a:rPr lang="en-GB" sz="2000" dirty="0"/>
              <a:t>There are many transformers that have the following characteristics</a:t>
            </a:r>
          </a:p>
          <a:p>
            <a:pPr marL="828675" lvl="3" indent="-342900"/>
            <a:r>
              <a:rPr lang="en-GB" sz="2000" dirty="0"/>
              <a:t>Tap changer has steps 1 to 27, neutral is step 14</a:t>
            </a:r>
          </a:p>
          <a:p>
            <a:pPr marL="828675" lvl="3" indent="-342900"/>
            <a:r>
              <a:rPr lang="en-GB" sz="2000" dirty="0"/>
              <a:t>Winding connection angle is switchable +(60°), -(-60°), (0°). 0 </a:t>
            </a:r>
            <a:r>
              <a:rPr lang="en-GB" sz="2000" dirty="0" err="1"/>
              <a:t>deg</a:t>
            </a:r>
            <a:r>
              <a:rPr lang="en-GB" sz="2000" dirty="0"/>
              <a:t> models ratio tap change – voltage regulation; -60 </a:t>
            </a:r>
            <a:r>
              <a:rPr lang="en-GB" sz="2000" dirty="0" err="1"/>
              <a:t>deg</a:t>
            </a:r>
            <a:r>
              <a:rPr lang="en-GB" sz="2000" dirty="0"/>
              <a:t> and +60 </a:t>
            </a:r>
            <a:r>
              <a:rPr lang="en-GB" sz="2000" dirty="0" err="1"/>
              <a:t>deg</a:t>
            </a:r>
            <a:r>
              <a:rPr lang="en-GB" sz="2000" dirty="0"/>
              <a:t> model phase tap change – power regulation</a:t>
            </a:r>
          </a:p>
          <a:p>
            <a:pPr marL="828675" lvl="3" indent="-342900"/>
            <a:r>
              <a:rPr lang="en-GB" sz="2000" dirty="0"/>
              <a:t>Switching of winding connection angle happens on load when the tap is at neutral position</a:t>
            </a:r>
          </a:p>
          <a:p>
            <a:pPr marL="828675" lvl="3" indent="-342900"/>
            <a:r>
              <a:rPr lang="en-GB" sz="2000" dirty="0"/>
              <a:t>Tap changer is capable to change taps on load</a:t>
            </a:r>
          </a:p>
          <a:p>
            <a:pPr marL="828675" lvl="3" indent="-342900"/>
            <a:r>
              <a:rPr lang="en-GB" sz="2000" dirty="0"/>
              <a:t>Operational practice is that the winding connection angle is changed relatively often (it could be every day or within a week, i.e. nothing too stable)</a:t>
            </a:r>
          </a:p>
          <a:p>
            <a:pPr marL="828675" lvl="3" indent="-342900"/>
            <a:r>
              <a:rPr lang="en-GB" sz="2000" dirty="0"/>
              <a:t>There is no automatic control on these transformers</a:t>
            </a:r>
          </a:p>
          <a:p>
            <a:pPr marL="371475" lvl="2" indent="-342900"/>
            <a:endParaRPr lang="en-GB" sz="2000" dirty="0"/>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F671C9B8-7A40-4B0C-3281-D8A8C275A10D}"/>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06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F5842-EA7E-2E30-E9F1-B59CC25205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D972B-C39E-27B1-8E0A-A454CCB70061}"/>
              </a:ext>
            </a:extLst>
          </p:cNvPr>
          <p:cNvSpPr>
            <a:spLocks noGrp="1"/>
          </p:cNvSpPr>
          <p:nvPr>
            <p:ph type="title"/>
          </p:nvPr>
        </p:nvSpPr>
        <p:spPr>
          <a:xfrm>
            <a:off x="131736" y="818455"/>
            <a:ext cx="11995687" cy="469357"/>
          </a:xfrm>
        </p:spPr>
        <p:txBody>
          <a:bodyPr>
            <a:normAutofit fontScale="90000"/>
          </a:bodyPr>
          <a:lstStyle/>
          <a:p>
            <a:r>
              <a:rPr lang="en-US" noProof="0" dirty="0"/>
              <a:t>Phase and Ratio tap change on same winding – The problem</a:t>
            </a:r>
          </a:p>
        </p:txBody>
      </p:sp>
      <p:sp>
        <p:nvSpPr>
          <p:cNvPr id="3" name="Content Placeholder 2">
            <a:extLst>
              <a:ext uri="{FF2B5EF4-FFF2-40B4-BE49-F238E27FC236}">
                <a16:creationId xmlns:a16="http://schemas.microsoft.com/office/drawing/2014/main" id="{BF4BC9C6-A572-BE75-D146-900CE34DD291}"/>
              </a:ext>
            </a:extLst>
          </p:cNvPr>
          <p:cNvSpPr>
            <a:spLocks noGrp="1"/>
          </p:cNvSpPr>
          <p:nvPr>
            <p:ph idx="1"/>
          </p:nvPr>
        </p:nvSpPr>
        <p:spPr>
          <a:xfrm>
            <a:off x="367341" y="1936555"/>
            <a:ext cx="11524476" cy="4213920"/>
          </a:xfrm>
        </p:spPr>
        <p:txBody>
          <a:bodyPr>
            <a:normAutofit/>
          </a:bodyPr>
          <a:lstStyle/>
          <a:p>
            <a:pPr marL="371475" lvl="2" indent="-342900"/>
            <a:r>
              <a:rPr lang="en-GB" sz="2000" dirty="0"/>
              <a:t>Current CIM based data exchange (both CGMES v2.4 and CGMES v3) prevent exact modelling</a:t>
            </a:r>
          </a:p>
          <a:p>
            <a:pPr marL="828675" lvl="3" indent="-342900"/>
            <a:r>
              <a:rPr lang="en-GB" sz="2000" dirty="0"/>
              <a:t>It is not possible to model the behaviour in a table as the table does not include information on the winding connection angle</a:t>
            </a:r>
          </a:p>
          <a:p>
            <a:pPr marL="828675" lvl="3" indent="-342900"/>
            <a:r>
              <a:rPr lang="en-GB" sz="2000" dirty="0"/>
              <a:t>In essence the tap changer is neither </a:t>
            </a:r>
            <a:r>
              <a:rPr lang="en-GB" sz="2000" dirty="0" err="1"/>
              <a:t>RatioTapChanger</a:t>
            </a:r>
            <a:r>
              <a:rPr lang="en-GB" sz="2000" dirty="0"/>
              <a:t> nor </a:t>
            </a:r>
            <a:r>
              <a:rPr lang="en-GB" sz="2000" dirty="0" err="1"/>
              <a:t>PhaseTapChanger</a:t>
            </a:r>
            <a:endParaRPr lang="en-GB" sz="2000" dirty="0"/>
          </a:p>
          <a:p>
            <a:pPr marL="828675" lvl="3" indent="-342900"/>
            <a:r>
              <a:rPr lang="en-GB" sz="2000" dirty="0"/>
              <a:t>Winding connection angle with 0 </a:t>
            </a:r>
            <a:r>
              <a:rPr lang="en-GB" sz="2000" dirty="0" err="1"/>
              <a:t>deg</a:t>
            </a:r>
            <a:r>
              <a:rPr lang="en-GB" sz="2000" dirty="0"/>
              <a:t> triggers a violation as 0 </a:t>
            </a:r>
            <a:r>
              <a:rPr lang="en-GB" sz="2000" dirty="0" err="1"/>
              <a:t>deg</a:t>
            </a:r>
            <a:r>
              <a:rPr lang="en-GB" sz="2000" dirty="0"/>
              <a:t> in not allowed for phase tap changer. </a:t>
            </a:r>
          </a:p>
          <a:p>
            <a:pPr marL="828675" lvl="3" indent="-342900"/>
            <a:r>
              <a:rPr lang="en-GB" sz="2000" dirty="0"/>
              <a:t>In order to model the behaviour adequately the sending party needs to update Equipment dataset every time there is a change in the winding connection angle</a:t>
            </a:r>
          </a:p>
          <a:p>
            <a:pPr marL="828675" lvl="3" indent="-342900"/>
            <a:r>
              <a:rPr lang="en-GB" sz="2000" dirty="0"/>
              <a:t>There is no way to have both </a:t>
            </a:r>
            <a:r>
              <a:rPr lang="en-GB" sz="2000" dirty="0" err="1"/>
              <a:t>RatioTapChanger</a:t>
            </a:r>
            <a:r>
              <a:rPr lang="en-GB" sz="2000" dirty="0"/>
              <a:t> and </a:t>
            </a:r>
            <a:r>
              <a:rPr lang="en-GB" sz="2000" dirty="0" err="1"/>
              <a:t>PhaseTapChanger</a:t>
            </a:r>
            <a:r>
              <a:rPr lang="en-GB" sz="2000" dirty="0"/>
              <a:t> and activate one of them</a:t>
            </a:r>
          </a:p>
          <a:p>
            <a:pPr marL="371475" lvl="2" indent="-342900"/>
            <a:endParaRPr lang="en-GB" sz="2000" dirty="0"/>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A025A991-CCE9-9D66-6EDB-E4856A11C8FF}"/>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6323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13B0-9610-A38F-4225-EE3D68AB84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7894B8-EF61-39E8-C720-1A57ED8D1564}"/>
              </a:ext>
            </a:extLst>
          </p:cNvPr>
          <p:cNvSpPr>
            <a:spLocks noGrp="1"/>
          </p:cNvSpPr>
          <p:nvPr>
            <p:ph type="title"/>
          </p:nvPr>
        </p:nvSpPr>
        <p:spPr>
          <a:xfrm>
            <a:off x="131736" y="818455"/>
            <a:ext cx="11995687" cy="469357"/>
          </a:xfrm>
        </p:spPr>
        <p:txBody>
          <a:bodyPr>
            <a:normAutofit fontScale="90000"/>
          </a:bodyPr>
          <a:lstStyle/>
          <a:p>
            <a:r>
              <a:rPr lang="en-US" noProof="0" dirty="0"/>
              <a:t>Short-term options (before standard is updated)</a:t>
            </a:r>
          </a:p>
        </p:txBody>
      </p:sp>
      <p:sp>
        <p:nvSpPr>
          <p:cNvPr id="3" name="Content Placeholder 2">
            <a:extLst>
              <a:ext uri="{FF2B5EF4-FFF2-40B4-BE49-F238E27FC236}">
                <a16:creationId xmlns:a16="http://schemas.microsoft.com/office/drawing/2014/main" id="{4F8F4FD8-72B5-9C2E-FD35-0AF9C86B04A1}"/>
              </a:ext>
            </a:extLst>
          </p:cNvPr>
          <p:cNvSpPr>
            <a:spLocks noGrp="1"/>
          </p:cNvSpPr>
          <p:nvPr>
            <p:ph idx="1"/>
          </p:nvPr>
        </p:nvSpPr>
        <p:spPr>
          <a:xfrm>
            <a:off x="385971" y="1539391"/>
            <a:ext cx="11524476" cy="4213920"/>
          </a:xfrm>
        </p:spPr>
        <p:txBody>
          <a:bodyPr>
            <a:normAutofit/>
          </a:bodyPr>
          <a:lstStyle/>
          <a:p>
            <a:pPr marL="371475" lvl="2" indent="-342900"/>
            <a:r>
              <a:rPr lang="en-GB" sz="2000" dirty="0"/>
              <a:t>For all short-term options new EQ dataset is necessary every time there is a change</a:t>
            </a:r>
          </a:p>
          <a:p>
            <a:pPr marL="371475" lvl="2" indent="-342900"/>
            <a:endParaRPr lang="en-GB" sz="2000" dirty="0"/>
          </a:p>
          <a:p>
            <a:pPr marL="371475" lvl="2" indent="-342900"/>
            <a:r>
              <a:rPr lang="en-GB" sz="2000" dirty="0"/>
              <a:t>Option 1: Accept that violation on winding connection angle = 0 </a:t>
            </a:r>
            <a:r>
              <a:rPr lang="en-GB" sz="2000" dirty="0" err="1"/>
              <a:t>deg</a:t>
            </a:r>
            <a:r>
              <a:rPr lang="en-GB" sz="2000" dirty="0"/>
              <a:t> is triggered </a:t>
            </a:r>
          </a:p>
          <a:p>
            <a:pPr marL="371475" lvl="2" indent="-342900"/>
            <a:endParaRPr lang="en-GB" sz="2000" dirty="0"/>
          </a:p>
          <a:p>
            <a:pPr marL="371475" lvl="2" indent="-342900"/>
            <a:r>
              <a:rPr lang="en-GB" sz="2000" dirty="0"/>
              <a:t>Option 2: Export </a:t>
            </a:r>
            <a:r>
              <a:rPr lang="en-GB" sz="2000" dirty="0" err="1"/>
              <a:t>PhaseTapChanger</a:t>
            </a:r>
            <a:r>
              <a:rPr lang="en-GB" sz="2000" dirty="0"/>
              <a:t> for +-60 </a:t>
            </a:r>
            <a:r>
              <a:rPr lang="en-GB" sz="2000" dirty="0" err="1"/>
              <a:t>deg</a:t>
            </a:r>
            <a:r>
              <a:rPr lang="en-GB" sz="2000" dirty="0"/>
              <a:t> and when it needs to be ratio (0 </a:t>
            </a:r>
            <a:r>
              <a:rPr lang="en-GB" sz="2000" dirty="0" err="1"/>
              <a:t>deg</a:t>
            </a:r>
            <a:r>
              <a:rPr lang="en-GB" sz="2000" dirty="0"/>
              <a:t>) export </a:t>
            </a:r>
            <a:r>
              <a:rPr lang="en-GB" sz="2000" dirty="0" err="1"/>
              <a:t>RatioTapChanger</a:t>
            </a:r>
            <a:endParaRPr lang="en-GB" sz="2000" dirty="0"/>
          </a:p>
          <a:p>
            <a:pPr marL="371475" lvl="2" indent="-342900"/>
            <a:endParaRPr lang="en-GB" sz="2000" dirty="0"/>
          </a:p>
          <a:p>
            <a:pPr marL="371475" lvl="2" indent="-342900"/>
            <a:r>
              <a:rPr lang="en-GB" sz="2000" dirty="0"/>
              <a:t>Option 3: Two tap changers are modelled one </a:t>
            </a:r>
            <a:r>
              <a:rPr lang="en-GB" sz="2000" dirty="0" err="1"/>
              <a:t>PhaseTapChanger</a:t>
            </a:r>
            <a:r>
              <a:rPr lang="en-GB" sz="2000" dirty="0"/>
              <a:t> and another </a:t>
            </a:r>
            <a:r>
              <a:rPr lang="en-GB" sz="2000" dirty="0" err="1"/>
              <a:t>RatioTapChanger</a:t>
            </a:r>
            <a:r>
              <a:rPr lang="en-GB" sz="2000" dirty="0"/>
              <a:t>. The switch between </a:t>
            </a:r>
            <a:r>
              <a:rPr lang="en-GB" sz="2000" dirty="0" err="1"/>
              <a:t>PhaseTapChanger</a:t>
            </a:r>
            <a:r>
              <a:rPr lang="en-GB" sz="2000" dirty="0"/>
              <a:t> and </a:t>
            </a:r>
            <a:r>
              <a:rPr lang="en-GB" sz="2000" dirty="0" err="1"/>
              <a:t>RatioTapChanger</a:t>
            </a:r>
            <a:r>
              <a:rPr lang="en-GB" sz="2000" dirty="0"/>
              <a:t> is done by setting up respected tap changer in neutral step so that there is no phase or ratio effect</a:t>
            </a:r>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FB72D1CC-CFE5-8A31-53AB-596E1134D883}"/>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8D88C71E-6DF2-B3FB-0A8D-2E39685740E9}"/>
              </a:ext>
            </a:extLst>
          </p:cNvPr>
          <p:cNvSpPr txBox="1">
            <a:spLocks/>
          </p:cNvSpPr>
          <p:nvPr/>
        </p:nvSpPr>
        <p:spPr>
          <a:xfrm>
            <a:off x="281553" y="5585473"/>
            <a:ext cx="11995687" cy="469357"/>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All options have drawbacks and interoperability is in question</a:t>
            </a:r>
          </a:p>
        </p:txBody>
      </p:sp>
    </p:spTree>
    <p:extLst>
      <p:ext uri="{BB962C8B-B14F-4D97-AF65-F5344CB8AC3E}">
        <p14:creationId xmlns:p14="http://schemas.microsoft.com/office/powerpoint/2010/main" val="146442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EC0E1-9C79-8DFC-60C4-897F0A31B8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C34259-DE85-CE8B-45BE-3127185B7AAE}"/>
              </a:ext>
            </a:extLst>
          </p:cNvPr>
          <p:cNvSpPr>
            <a:spLocks noGrp="1"/>
          </p:cNvSpPr>
          <p:nvPr>
            <p:ph type="title"/>
          </p:nvPr>
        </p:nvSpPr>
        <p:spPr>
          <a:xfrm>
            <a:off x="131736" y="818455"/>
            <a:ext cx="11995687" cy="469357"/>
          </a:xfrm>
        </p:spPr>
        <p:txBody>
          <a:bodyPr>
            <a:normAutofit fontScale="90000"/>
          </a:bodyPr>
          <a:lstStyle/>
          <a:p>
            <a:r>
              <a:rPr lang="en-US" noProof="0" dirty="0"/>
              <a:t>Long-term options</a:t>
            </a:r>
          </a:p>
        </p:txBody>
      </p:sp>
      <p:sp>
        <p:nvSpPr>
          <p:cNvPr id="3" name="Content Placeholder 2">
            <a:extLst>
              <a:ext uri="{FF2B5EF4-FFF2-40B4-BE49-F238E27FC236}">
                <a16:creationId xmlns:a16="http://schemas.microsoft.com/office/drawing/2014/main" id="{14CE257C-D1AF-0644-B388-DE3C10D94E9A}"/>
              </a:ext>
            </a:extLst>
          </p:cNvPr>
          <p:cNvSpPr>
            <a:spLocks noGrp="1"/>
          </p:cNvSpPr>
          <p:nvPr>
            <p:ph idx="1"/>
          </p:nvPr>
        </p:nvSpPr>
        <p:spPr>
          <a:xfrm>
            <a:off x="385971" y="1539391"/>
            <a:ext cx="11524476" cy="4213920"/>
          </a:xfrm>
        </p:spPr>
        <p:txBody>
          <a:bodyPr>
            <a:normAutofit/>
          </a:bodyPr>
          <a:lstStyle/>
          <a:p>
            <a:pPr marL="371475" lvl="2" indent="-342900"/>
            <a:r>
              <a:rPr lang="en-GB" sz="2000" dirty="0"/>
              <a:t>Option 1: Rename </a:t>
            </a:r>
            <a:r>
              <a:rPr lang="en-GB" sz="2000" dirty="0" err="1"/>
              <a:t>windingConnectionAngle</a:t>
            </a:r>
            <a:r>
              <a:rPr lang="en-GB" sz="2000" dirty="0"/>
              <a:t> to </a:t>
            </a:r>
            <a:r>
              <a:rPr lang="en-GB" sz="2000" dirty="0" err="1"/>
              <a:t>normalWindingConnectionAngle</a:t>
            </a:r>
            <a:r>
              <a:rPr lang="en-GB" sz="2000" dirty="0"/>
              <a:t> in EQ profile. Add </a:t>
            </a:r>
            <a:r>
              <a:rPr lang="en-GB" sz="2000" dirty="0" err="1"/>
              <a:t>windingConnectionAngle</a:t>
            </a:r>
            <a:r>
              <a:rPr lang="en-GB" sz="2000" dirty="0"/>
              <a:t> in SSH profile.</a:t>
            </a:r>
          </a:p>
          <a:p>
            <a:pPr marL="371475" lvl="2" indent="-342900"/>
            <a:endParaRPr lang="en-GB" sz="2000" dirty="0"/>
          </a:p>
          <a:p>
            <a:pPr marL="371475" lvl="2" indent="-342900"/>
            <a:r>
              <a:rPr lang="en-GB" sz="2000" dirty="0"/>
              <a:t>Option 2 (not preferred): Allowing multiple tap changers and have option to activate them in SSH</a:t>
            </a:r>
          </a:p>
          <a:p>
            <a:pPr marL="371475" lvl="2" indent="-342900"/>
            <a:endParaRPr lang="en-GB" sz="2000" dirty="0"/>
          </a:p>
          <a:p>
            <a:pPr marL="371475" lvl="2" indent="-342900"/>
            <a:r>
              <a:rPr lang="en-GB" sz="2000" dirty="0"/>
              <a:t>Option 3 (preferred): Add new type of tap changer that has switchable winding connection angle. Basically, apply Option 1 on a new type of type changer.</a:t>
            </a:r>
          </a:p>
          <a:p>
            <a:pPr marL="371475" lvl="2" indent="-342900"/>
            <a:endParaRPr lang="en-GB" sz="2000" dirty="0"/>
          </a:p>
          <a:p>
            <a:pPr marL="371475" lvl="2" indent="-342900"/>
            <a:r>
              <a:rPr lang="en-GB" sz="2000" dirty="0"/>
              <a:t>Option 4 (preferred): Add another table option to include the winding connection angle in the table or define way to use different tables for different winding angles</a:t>
            </a:r>
          </a:p>
          <a:p>
            <a:pPr marL="371475" lvl="2" indent="-342900"/>
            <a:endParaRPr lang="en-GB" sz="2000" dirty="0"/>
          </a:p>
        </p:txBody>
      </p:sp>
      <p:sp>
        <p:nvSpPr>
          <p:cNvPr id="6" name="Slide Number Placeholder 5">
            <a:extLst>
              <a:ext uri="{FF2B5EF4-FFF2-40B4-BE49-F238E27FC236}">
                <a16:creationId xmlns:a16="http://schemas.microsoft.com/office/drawing/2014/main" id="{85E457DB-6EB3-D326-946A-30609DDF34DB}"/>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992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EEBDB4553B8B409EA1C3AE2CF713A5" ma:contentTypeVersion="19" ma:contentTypeDescription="Create a new document." ma:contentTypeScope="" ma:versionID="9b0b23891bf839f379e07713b6bfb055">
  <xsd:schema xmlns:xsd="http://www.w3.org/2001/XMLSchema" xmlns:xs="http://www.w3.org/2001/XMLSchema" xmlns:p="http://schemas.microsoft.com/office/2006/metadata/properties" xmlns:ns2="28373568-cf7c-48d5-ae1f-f0a00fea93ad" xmlns:ns3="b51ab06f-b3da-4176-abc1-eae09df5a0bb" xmlns:ns4="http://schemas.microsoft.com/sharepoint/v3/fields" targetNamespace="http://schemas.microsoft.com/office/2006/metadata/properties" ma:root="true" ma:fieldsID="79fcf7721c6141f478cea34dadb4338d" ns2:_="" ns3:_="" ns4:_="">
    <xsd:import namespace="28373568-cf7c-48d5-ae1f-f0a00fea93ad"/>
    <xsd:import namespace="b51ab06f-b3da-4176-abc1-eae09df5a0bb"/>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4:_Versio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73568-cf7c-48d5-ae1f-f0a00fea93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7943416-34fa-408f-a684-78ab1d5fd46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1ab06f-b3da-4176-abc1-eae09df5a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7772cf8-0d25-4e87-a8ce-75f8e8c1d95d}" ma:internalName="TaxCatchAll" ma:showField="CatchAllData" ma:web="b51ab06f-b3da-4176-abc1-eae09df5a0bb">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dexed="true"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25"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373568-cf7c-48d5-ae1f-f0a00fea93ad">
      <Terms xmlns="http://schemas.microsoft.com/office/infopath/2007/PartnerControls"/>
    </lcf76f155ced4ddcb4097134ff3c332f>
    <_Version xmlns="http://schemas.microsoft.com/sharepoint/v3/fields" xsi:nil="true"/>
    <TaxCatchAll xmlns="b51ab06f-b3da-4176-abc1-eae09df5a0bb" xsi:nil="true"/>
    <_dlc_DocId xmlns="b51ab06f-b3da-4176-abc1-eae09df5a0bb">NZWSTN3NCD6N-627751269-89220</_dlc_DocId>
    <_dlc_DocIdUrl xmlns="b51ab06f-b3da-4176-abc1-eae09df5a0bb">
      <Url>https://griddigit.sharepoint.com/sites/gridDigItKft/_layouts/15/DocIdRedir.aspx?ID=NZWSTN3NCD6N-627751269-89220</Url>
      <Description>NZWSTN3NCD6N-627751269-89220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FBE6C20-447F-4802-AA5E-1CC7A4EF31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373568-cf7c-48d5-ae1f-f0a00fea93ad"/>
    <ds:schemaRef ds:uri="b51ab06f-b3da-4176-abc1-eae09df5a0bb"/>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CC814D-531A-48D1-A270-95D73F033A85}">
  <ds:schemaRefs>
    <ds:schemaRef ds:uri="http://schemas.microsoft.com/sharepoint/v3/contenttype/forms"/>
  </ds:schemaRefs>
</ds:datastoreItem>
</file>

<file path=customXml/itemProps3.xml><?xml version="1.0" encoding="utf-8"?>
<ds:datastoreItem xmlns:ds="http://schemas.openxmlformats.org/officeDocument/2006/customXml" ds:itemID="{7C79D093-796D-4BBA-9AD3-7ED0E270E8B0}">
  <ds:schemaRefs>
    <ds:schemaRef ds:uri="http://schemas.microsoft.com/office/2006/metadata/properties"/>
    <ds:schemaRef ds:uri="http://schemas.microsoft.com/office/infopath/2007/PartnerControls"/>
    <ds:schemaRef ds:uri="28373568-cf7c-48d5-ae1f-f0a00fea93ad"/>
    <ds:schemaRef ds:uri="http://schemas.microsoft.com/sharepoint/v3/fields"/>
    <ds:schemaRef ds:uri="b51ab06f-b3da-4176-abc1-eae09df5a0bb"/>
  </ds:schemaRefs>
</ds:datastoreItem>
</file>

<file path=customXml/itemProps4.xml><?xml version="1.0" encoding="utf-8"?>
<ds:datastoreItem xmlns:ds="http://schemas.openxmlformats.org/officeDocument/2006/customXml" ds:itemID="{AA58BC17-5EA6-46A6-A1D2-6C02B8B35ED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898</TotalTime>
  <Words>1594</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Calibri</vt:lpstr>
      <vt:lpstr>Office Theme</vt:lpstr>
      <vt:lpstr>Tap changer issues – Redmine issue 6452</vt:lpstr>
      <vt:lpstr>Content</vt:lpstr>
      <vt:lpstr>PowerPoint Presentation</vt:lpstr>
      <vt:lpstr>PowerPoint Presentation</vt:lpstr>
      <vt:lpstr>Request to allow Multiple tables</vt:lpstr>
      <vt:lpstr>Phase and Ratio tap change on same winding – The problem</vt:lpstr>
      <vt:lpstr>Phase and Ratio tap change on same winding – The problem</vt:lpstr>
      <vt:lpstr>Short-term options (before standard is updated)</vt:lpstr>
      <vt:lpstr>Long-term options</vt:lpstr>
      <vt:lpstr>Proposal for discussion to cover the 3 problems</vt:lpstr>
      <vt:lpstr>Phase-shifting transformers have a limit on apparent power at extreme taps</vt:lpstr>
      <vt:lpstr>Statements in 301</vt:lpstr>
      <vt:lpstr>Statements in 301</vt:lpstr>
      <vt:lpstr>Statements in 452</vt:lpstr>
      <vt:lpstr>Different impedance data of 3-winding transformer when changing one TapChanger</vt:lpstr>
      <vt:lpstr>Different impedance data of 3-winding transformer when changing one TapChanger</vt:lpstr>
      <vt:lpstr>Transformers with more than 3 windings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changer issues</dc:title>
  <dc:creator>Chavdar Ivanov</dc:creator>
  <cp:lastModifiedBy>Chavdar Ivanov</cp:lastModifiedBy>
  <cp:revision>1</cp:revision>
  <dcterms:created xsi:type="dcterms:W3CDTF">2024-03-09T11:07:05Z</dcterms:created>
  <dcterms:modified xsi:type="dcterms:W3CDTF">2024-03-12T07:24:56Z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8ad0b4b1-5689-4374-ae10-2ba19da9e88e</vt:lpwstr>
  </property>
  <property fmtid="{D5CDD505-2E9C-101B-9397-08002B2CF9AE}" pid="3" name="ContentTypeId">
    <vt:lpwstr>0x010100C4EEBDB4553B8B409EA1C3AE2CF713A5</vt:lpwstr>
  </property>
  <property fmtid="{D5CDD505-2E9C-101B-9397-08002B2CF9AE}" pid="4" name="MediaServiceImageTags">
    <vt:lpwstr/>
  </property>
</Properties>
</file>