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5" r:id="rId4"/>
    <p:sldId id="279" r:id="rId5"/>
    <p:sldId id="280" r:id="rId6"/>
    <p:sldId id="276" r:id="rId7"/>
    <p:sldId id="278" r:id="rId8"/>
    <p:sldId id="277" r:id="rId9"/>
    <p:sldId id="281" r:id="rId10"/>
    <p:sldId id="283" r:id="rId11"/>
    <p:sldId id="285" r:id="rId12"/>
    <p:sldId id="282" r:id="rId13"/>
    <p:sldId id="286" r:id="rId14"/>
    <p:sldId id="287" r:id="rId15"/>
    <p:sldId id="288" r:id="rId16"/>
    <p:sldId id="289" r:id="rId17"/>
    <p:sldId id="292" r:id="rId18"/>
    <p:sldId id="293" r:id="rId19"/>
    <p:sldId id="290" r:id="rId20"/>
    <p:sldId id="29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2FDFE"/>
    <a:srgbClr val="0066FF"/>
    <a:srgbClr val="F7FFFF"/>
    <a:srgbClr val="F5F5FD"/>
    <a:srgbClr val="E4E3FB"/>
    <a:srgbClr val="ECFDFE"/>
    <a:srgbClr val="0070A8"/>
    <a:srgbClr val="006699"/>
    <a:srgbClr val="C0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0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4525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6179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48742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491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2507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18429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90145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29135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5429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0606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305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1270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1274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7036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0958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950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6192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C5C0276-1559-406C-834C-324D13521D8D}" type="datetimeFigureOut">
              <a:rPr lang="en-IE" smtClean="0"/>
              <a:t>28/06/2023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DC2FD94-59F9-457A-A466-8295D71576C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6378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67ED62-78E3-4776-5175-5FEEFFBAE941}"/>
              </a:ext>
            </a:extLst>
          </p:cNvPr>
          <p:cNvSpPr/>
          <p:nvPr/>
        </p:nvSpPr>
        <p:spPr>
          <a:xfrm>
            <a:off x="0" y="5363633"/>
            <a:ext cx="12192000" cy="6770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6E63ADD0-4837-4506-8B81-1076581AF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00DE1-2E29-A9DE-440F-F434A0018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9280" y="2099733"/>
            <a:ext cx="8534013" cy="1648104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solidFill>
                  <a:srgbClr val="EBEBEB"/>
                </a:solidFill>
              </a:rPr>
              <a:t>Incorporating </a:t>
            </a:r>
            <a:br>
              <a:rPr lang="en-GB" sz="4800" dirty="0">
                <a:solidFill>
                  <a:srgbClr val="EBEBEB"/>
                </a:solidFill>
              </a:rPr>
            </a:br>
            <a:r>
              <a:rPr lang="en-GB" sz="4800" dirty="0">
                <a:solidFill>
                  <a:srgbClr val="EBEBEB"/>
                </a:solidFill>
              </a:rPr>
              <a:t>61968-13 into 61970-45x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28236-FBD4-5BDA-903D-0748A124B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960" y="3881027"/>
            <a:ext cx="8910602" cy="86142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13 June 2023</a:t>
            </a:r>
            <a:endParaRPr lang="en-I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ECA4B5-4C84-4095-B8D3-EFC5B417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ABC9ED-9233-3993-A0A5-48DFB2894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60" y="5459688"/>
            <a:ext cx="3417806" cy="5810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2727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IE" sz="3600" dirty="0"/>
              <a:t>How do we profile?</a:t>
            </a:r>
            <a:endParaRPr lang="en-GB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B81487-D5C2-743F-452F-0355722D2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499"/>
            <a:ext cx="11028512" cy="4051637"/>
          </a:xfr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two parts</a:t>
            </a:r>
          </a:p>
          <a:p>
            <a:pPr lvl="1">
              <a:lnSpc>
                <a:spcPct val="107000"/>
              </a:lnSpc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RDFS – provide the capabilities discussed above, easy to ‘see’ particularly when expressed in UML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Constraints – provide finer grained profile definition, support more detailed validation, currently very difficult to ‘see’ and maintain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9188" lvl="2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 value ranges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9188" lvl="2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Instance requirements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19188" lvl="2">
              <a:lnSpc>
                <a:spcPct val="107000"/>
              </a:lnSpc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 cross-attribute, cross-class requirements relating to values, presence, number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96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IE" sz="3600" dirty="0"/>
              <a:t>Where do we go?</a:t>
            </a:r>
            <a:endParaRPr lang="en-GB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B81487-D5C2-743F-452F-0355722D2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499"/>
            <a:ext cx="11028512" cy="405163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we define an approach that </a:t>
            </a:r>
            <a:endParaRPr lang="en-I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Defines profiles that reflect consuming application needs across both T &amp; D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Streamlines modelling and maintenance of balanced and unbalanced profiles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52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IE" sz="2800" dirty="0"/>
              <a:t>Profile divisions to meet consuming application needs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C412-B8EB-88FC-0CEC-C071C578A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266" y="2603499"/>
            <a:ext cx="4851401" cy="405163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61970-45x and 61968-13 profiles both ‘subdivide’ Physical grid model data into profiles by type of consumer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711136-2AA8-25F4-32CE-217B453A7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954" y="1828800"/>
            <a:ext cx="99822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25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IE" sz="2800" dirty="0"/>
              <a:t>Profile divisions to meet consuming application needs</a:t>
            </a:r>
            <a:endParaRPr lang="en-GB" sz="28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8212D82-D9DA-BD8D-7930-508F01D974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981115"/>
              </p:ext>
            </p:extLst>
          </p:nvPr>
        </p:nvGraphicFramePr>
        <p:xfrm>
          <a:off x="1154954" y="1870607"/>
          <a:ext cx="9882092" cy="4564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982318" imgH="4609805" progId="Visio.Drawing.15">
                  <p:embed/>
                </p:oleObj>
              </mc:Choice>
              <mc:Fallback>
                <p:oleObj name="Visio" r:id="rId2" imgW="9982318" imgH="4609805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D37D32A-2CB0-E094-C44D-CA05245F6F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954" y="1870607"/>
                        <a:ext cx="9882092" cy="4564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2335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554446" cy="855132"/>
          </a:xfrm>
        </p:spPr>
        <p:txBody>
          <a:bodyPr/>
          <a:lstStyle/>
          <a:p>
            <a:r>
              <a:rPr lang="en-IE" sz="2800" dirty="0"/>
              <a:t>Model streamlining to support balanced and unbalanced</a:t>
            </a:r>
            <a:endParaRPr lang="en-GB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CA113B-956D-1D86-CC0F-7683EDCAF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414" y="1828800"/>
            <a:ext cx="7560085" cy="47600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990E709-AA8D-0D19-6E8C-53DEDCA5E0E8}"/>
              </a:ext>
            </a:extLst>
          </p:cNvPr>
          <p:cNvSpPr/>
          <p:nvPr/>
        </p:nvSpPr>
        <p:spPr>
          <a:xfrm>
            <a:off x="2040468" y="3318932"/>
            <a:ext cx="1924370" cy="516468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FF91F4-CC78-1A1B-CADE-E01A5340A85D}"/>
              </a:ext>
            </a:extLst>
          </p:cNvPr>
          <p:cNvSpPr/>
          <p:nvPr/>
        </p:nvSpPr>
        <p:spPr>
          <a:xfrm>
            <a:off x="7340599" y="5421120"/>
            <a:ext cx="1253068" cy="309627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F3F307-DDFF-E28D-C192-ECF181C8C44A}"/>
              </a:ext>
            </a:extLst>
          </p:cNvPr>
          <p:cNvSpPr/>
          <p:nvPr/>
        </p:nvSpPr>
        <p:spPr>
          <a:xfrm>
            <a:off x="3158067" y="3968049"/>
            <a:ext cx="880533" cy="248351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D53DA4-7693-B807-6381-198353CD50BD}"/>
              </a:ext>
            </a:extLst>
          </p:cNvPr>
          <p:cNvSpPr/>
          <p:nvPr/>
        </p:nvSpPr>
        <p:spPr>
          <a:xfrm>
            <a:off x="3734750" y="4528479"/>
            <a:ext cx="631884" cy="282980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7A85AD-8681-0D52-CB79-D08C15B3C7A3}"/>
              </a:ext>
            </a:extLst>
          </p:cNvPr>
          <p:cNvSpPr/>
          <p:nvPr/>
        </p:nvSpPr>
        <p:spPr>
          <a:xfrm>
            <a:off x="3722658" y="4952274"/>
            <a:ext cx="1255742" cy="321896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84894C-267D-5803-65EA-39ABBD7CEC15}"/>
              </a:ext>
            </a:extLst>
          </p:cNvPr>
          <p:cNvSpPr/>
          <p:nvPr/>
        </p:nvSpPr>
        <p:spPr>
          <a:xfrm>
            <a:off x="4643646" y="5414985"/>
            <a:ext cx="640571" cy="249215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EEEC3D-CD31-5068-0FAA-F135915F0B24}"/>
              </a:ext>
            </a:extLst>
          </p:cNvPr>
          <p:cNvSpPr txBox="1"/>
          <p:nvPr/>
        </p:nvSpPr>
        <p:spPr>
          <a:xfrm>
            <a:off x="2077720" y="3596566"/>
            <a:ext cx="1848806" cy="215444"/>
          </a:xfrm>
          <a:prstGeom prst="rect">
            <a:avLst/>
          </a:prstGeom>
          <a:gradFill flip="none" rotWithShape="1">
            <a:gsLst>
              <a:gs pos="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  <a:r>
              <a:rPr lang="en-GB" sz="800" b="1" dirty="0" err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lengthFromTerminal</a:t>
            </a:r>
            <a:r>
              <a:rPr lang="en-GB" sz="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[0..1] </a:t>
            </a:r>
            <a:endParaRPr lang="en-IE" sz="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FCE68F-483F-E823-0814-84E4A2C9D967}"/>
              </a:ext>
            </a:extLst>
          </p:cNvPr>
          <p:cNvSpPr txBox="1"/>
          <p:nvPr/>
        </p:nvSpPr>
        <p:spPr>
          <a:xfrm>
            <a:off x="5832475" y="4825045"/>
            <a:ext cx="2038408" cy="306516"/>
          </a:xfrm>
          <a:prstGeom prst="rect">
            <a:avLst/>
          </a:prstGeom>
          <a:gradFill flip="none" rotWithShape="1">
            <a:gsLst>
              <a:gs pos="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55992D-C3C8-DDF2-0988-571DD3BE09A1}"/>
              </a:ext>
            </a:extLst>
          </p:cNvPr>
          <p:cNvSpPr txBox="1"/>
          <p:nvPr/>
        </p:nvSpPr>
        <p:spPr>
          <a:xfrm>
            <a:off x="5488940" y="5717039"/>
            <a:ext cx="1704339" cy="215444"/>
          </a:xfrm>
          <a:prstGeom prst="rect">
            <a:avLst/>
          </a:prstGeom>
          <a:gradFill flip="none" rotWithShape="1">
            <a:gsLst>
              <a:gs pos="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E2761B-6C0C-56A8-0BBD-4F80CD52279C}"/>
              </a:ext>
            </a:extLst>
          </p:cNvPr>
          <p:cNvSpPr txBox="1"/>
          <p:nvPr/>
        </p:nvSpPr>
        <p:spPr>
          <a:xfrm>
            <a:off x="4469736" y="2910950"/>
            <a:ext cx="2134264" cy="1305450"/>
          </a:xfrm>
          <a:prstGeom prst="rect">
            <a:avLst/>
          </a:prstGeom>
          <a:gradFill flip="none" rotWithShape="1">
            <a:gsLst>
              <a:gs pos="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+   normalOpen</a:t>
            </a:r>
            <a:endParaRPr lang="en-I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2AE901-E8AE-3146-FDA5-225E1D40AABB}"/>
              </a:ext>
            </a:extLst>
          </p:cNvPr>
          <p:cNvSpPr txBox="1"/>
          <p:nvPr/>
        </p:nvSpPr>
        <p:spPr>
          <a:xfrm>
            <a:off x="4908072" y="2089015"/>
            <a:ext cx="1281061" cy="215444"/>
          </a:xfrm>
          <a:prstGeom prst="rect">
            <a:avLst/>
          </a:prstGeom>
          <a:gradFill flip="none" rotWithShape="1">
            <a:gsLst>
              <a:gs pos="6900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ConductingEquipment</a:t>
            </a:r>
            <a:endParaRPr lang="en-IE" sz="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EA30D2-809C-3060-F5FB-2E9934A745A2}"/>
              </a:ext>
            </a:extLst>
          </p:cNvPr>
          <p:cNvSpPr/>
          <p:nvPr/>
        </p:nvSpPr>
        <p:spPr>
          <a:xfrm>
            <a:off x="4896748" y="1920146"/>
            <a:ext cx="1292385" cy="408188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9CEA21-313D-2648-45B7-97A1ADCA59B7}"/>
              </a:ext>
            </a:extLst>
          </p:cNvPr>
          <p:cNvSpPr txBox="1"/>
          <p:nvPr/>
        </p:nvSpPr>
        <p:spPr>
          <a:xfrm>
            <a:off x="5832475" y="4527523"/>
            <a:ext cx="2038408" cy="281350"/>
          </a:xfrm>
          <a:prstGeom prst="rect">
            <a:avLst/>
          </a:prstGeom>
          <a:gradFill flip="none" rotWithShape="1">
            <a:gsLst>
              <a:gs pos="5000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/>
          <a:p>
            <a:pPr algn="ctr"/>
            <a:r>
              <a:rPr lang="en-GB" sz="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ProtectedSwitch</a:t>
            </a:r>
            <a:endParaRPr lang="en-IE" sz="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329D61-B7F9-41BB-6BB1-160331DC47A2}"/>
              </a:ext>
            </a:extLst>
          </p:cNvPr>
          <p:cNvSpPr/>
          <p:nvPr/>
        </p:nvSpPr>
        <p:spPr>
          <a:xfrm>
            <a:off x="5808133" y="4528479"/>
            <a:ext cx="2062750" cy="619254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5EEFD8-1C5B-B38C-FBE5-F5CB08C0FB54}"/>
              </a:ext>
            </a:extLst>
          </p:cNvPr>
          <p:cNvSpPr txBox="1"/>
          <p:nvPr/>
        </p:nvSpPr>
        <p:spPr>
          <a:xfrm>
            <a:off x="1920414" y="1939574"/>
            <a:ext cx="2044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66FF"/>
                </a:solidFill>
              </a:rPr>
              <a:t>EQ</a:t>
            </a:r>
          </a:p>
          <a:p>
            <a:r>
              <a:rPr lang="en-GB" b="1" dirty="0">
                <a:solidFill>
                  <a:srgbClr val="0066FF"/>
                </a:solidFill>
              </a:rPr>
              <a:t>base profile</a:t>
            </a:r>
            <a:endParaRPr lang="en-IE" b="1" dirty="0">
              <a:solidFill>
                <a:srgbClr val="0066FF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CC7764-7751-0320-EC98-510B0D5C6AFF}"/>
              </a:ext>
            </a:extLst>
          </p:cNvPr>
          <p:cNvSpPr txBox="1"/>
          <p:nvPr/>
        </p:nvSpPr>
        <p:spPr>
          <a:xfrm rot="10800000">
            <a:off x="6603998" y="1828794"/>
            <a:ext cx="2876499" cy="2425342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357230-5A54-402D-55DF-4CBFD0132936}"/>
              </a:ext>
            </a:extLst>
          </p:cNvPr>
          <p:cNvSpPr/>
          <p:nvPr/>
        </p:nvSpPr>
        <p:spPr>
          <a:xfrm>
            <a:off x="4445000" y="2624667"/>
            <a:ext cx="2159000" cy="1591733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D8FA61-6118-73F2-D194-C9825A4070E6}"/>
              </a:ext>
            </a:extLst>
          </p:cNvPr>
          <p:cNvSpPr txBox="1"/>
          <p:nvPr/>
        </p:nvSpPr>
        <p:spPr>
          <a:xfrm rot="10800000">
            <a:off x="1920411" y="5939009"/>
            <a:ext cx="7560085" cy="619255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F1531F-AE66-D7F9-B331-2269C4E02D7F}"/>
              </a:ext>
            </a:extLst>
          </p:cNvPr>
          <p:cNvSpPr/>
          <p:nvPr/>
        </p:nvSpPr>
        <p:spPr>
          <a:xfrm>
            <a:off x="5460692" y="5434642"/>
            <a:ext cx="1732587" cy="498798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3675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554446" cy="855132"/>
          </a:xfrm>
        </p:spPr>
        <p:txBody>
          <a:bodyPr/>
          <a:lstStyle/>
          <a:p>
            <a:r>
              <a:rPr lang="en-IE" sz="2800" dirty="0"/>
              <a:t>Model streamlining to support balanced and unbalanced</a:t>
            </a:r>
            <a:endParaRPr lang="en-GB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CA113B-956D-1D86-CC0F-7683EDCAF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414" y="1828800"/>
            <a:ext cx="7560085" cy="47600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6B8928-6DDF-2424-A230-11526B1737F1}"/>
              </a:ext>
            </a:extLst>
          </p:cNvPr>
          <p:cNvSpPr txBox="1"/>
          <p:nvPr/>
        </p:nvSpPr>
        <p:spPr>
          <a:xfrm rot="10800000">
            <a:off x="1920412" y="1828795"/>
            <a:ext cx="2572793" cy="4760053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56B2F7-7799-1EAC-6EDA-1347D1964ABA}"/>
              </a:ext>
            </a:extLst>
          </p:cNvPr>
          <p:cNvSpPr txBox="1"/>
          <p:nvPr/>
        </p:nvSpPr>
        <p:spPr>
          <a:xfrm rot="10800000">
            <a:off x="7885784" y="1828794"/>
            <a:ext cx="1594711" cy="4760046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00C72-5E9B-705E-D8F0-933C96587BCA}"/>
              </a:ext>
            </a:extLst>
          </p:cNvPr>
          <p:cNvSpPr txBox="1"/>
          <p:nvPr/>
        </p:nvSpPr>
        <p:spPr>
          <a:xfrm>
            <a:off x="4262204" y="4214788"/>
            <a:ext cx="1202249" cy="2374052"/>
          </a:xfrm>
          <a:prstGeom prst="rect">
            <a:avLst/>
          </a:prstGeom>
          <a:gradFill flip="none" rotWithShape="1">
            <a:gsLst>
              <a:gs pos="0">
                <a:srgbClr val="F7FFFF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E2761B-6C0C-56A8-0BBD-4F80CD52279C}"/>
              </a:ext>
            </a:extLst>
          </p:cNvPr>
          <p:cNvSpPr txBox="1"/>
          <p:nvPr/>
        </p:nvSpPr>
        <p:spPr>
          <a:xfrm>
            <a:off x="4469736" y="2910950"/>
            <a:ext cx="2134264" cy="1305450"/>
          </a:xfrm>
          <a:prstGeom prst="rect">
            <a:avLst/>
          </a:prstGeom>
          <a:gradFill flip="none" rotWithShape="1">
            <a:gsLst>
              <a:gs pos="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>
                <a:solidFill>
                  <a:srgbClr val="00B0F0"/>
                </a:solidFill>
              </a:rPr>
              <a:t>+   ratedCurrent [0..1]</a:t>
            </a:r>
          </a:p>
          <a:p>
            <a:r>
              <a:rPr lang="en-GB" sz="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 retained</a:t>
            </a:r>
            <a:endParaRPr lang="en-IE" sz="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2AE901-E8AE-3146-FDA5-225E1D40AABB}"/>
              </a:ext>
            </a:extLst>
          </p:cNvPr>
          <p:cNvSpPr txBox="1"/>
          <p:nvPr/>
        </p:nvSpPr>
        <p:spPr>
          <a:xfrm>
            <a:off x="4908072" y="2089015"/>
            <a:ext cx="1281061" cy="215444"/>
          </a:xfrm>
          <a:prstGeom prst="rect">
            <a:avLst/>
          </a:prstGeom>
          <a:gradFill flip="none" rotWithShape="1">
            <a:gsLst>
              <a:gs pos="6900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ConductingEquipment</a:t>
            </a:r>
            <a:endParaRPr lang="en-IE" sz="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EA30D2-809C-3060-F5FB-2E9934A745A2}"/>
              </a:ext>
            </a:extLst>
          </p:cNvPr>
          <p:cNvSpPr/>
          <p:nvPr/>
        </p:nvSpPr>
        <p:spPr>
          <a:xfrm>
            <a:off x="4896748" y="1939574"/>
            <a:ext cx="1292385" cy="38876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B1E85B-B261-9AE8-F94F-CBE19373D262}"/>
              </a:ext>
            </a:extLst>
          </p:cNvPr>
          <p:cNvSpPr txBox="1"/>
          <p:nvPr/>
        </p:nvSpPr>
        <p:spPr>
          <a:xfrm>
            <a:off x="1920414" y="1939574"/>
            <a:ext cx="1770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balanced EQ adder profile</a:t>
            </a:r>
            <a:endParaRPr lang="en-IE" b="1" dirty="0">
              <a:solidFill>
                <a:srgbClr val="00B0F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58EF2-986B-6E78-FA11-365061EE6A6A}"/>
              </a:ext>
            </a:extLst>
          </p:cNvPr>
          <p:cNvSpPr/>
          <p:nvPr/>
        </p:nvSpPr>
        <p:spPr>
          <a:xfrm>
            <a:off x="5469333" y="6210604"/>
            <a:ext cx="1691772" cy="26471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1B7438-88F4-60A1-7523-9F15FB5C8BE0}"/>
              </a:ext>
            </a:extLst>
          </p:cNvPr>
          <p:cNvSpPr txBox="1"/>
          <p:nvPr/>
        </p:nvSpPr>
        <p:spPr>
          <a:xfrm>
            <a:off x="5832475" y="4825045"/>
            <a:ext cx="2038408" cy="306516"/>
          </a:xfrm>
          <a:prstGeom prst="rect">
            <a:avLst/>
          </a:prstGeom>
          <a:gradFill flip="none" rotWithShape="1">
            <a:gsLst>
              <a:gs pos="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1FC7E2-A254-32D3-550B-CA9E0BFC896E}"/>
              </a:ext>
            </a:extLst>
          </p:cNvPr>
          <p:cNvSpPr txBox="1"/>
          <p:nvPr/>
        </p:nvSpPr>
        <p:spPr>
          <a:xfrm>
            <a:off x="5832475" y="4527523"/>
            <a:ext cx="2038408" cy="281350"/>
          </a:xfrm>
          <a:prstGeom prst="rect">
            <a:avLst/>
          </a:prstGeom>
          <a:gradFill flip="none" rotWithShape="1">
            <a:gsLst>
              <a:gs pos="5000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/>
          <a:p>
            <a:pPr algn="ctr"/>
            <a:r>
              <a:rPr lang="en-GB" sz="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ProtectedSwitch</a:t>
            </a:r>
            <a:endParaRPr lang="en-IE" sz="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3F4F43-33D6-6BFF-3B86-E28237F239F4}"/>
              </a:ext>
            </a:extLst>
          </p:cNvPr>
          <p:cNvSpPr txBox="1"/>
          <p:nvPr/>
        </p:nvSpPr>
        <p:spPr>
          <a:xfrm>
            <a:off x="5456766" y="5716671"/>
            <a:ext cx="1704339" cy="215444"/>
          </a:xfrm>
          <a:prstGeom prst="rect">
            <a:avLst/>
          </a:prstGeom>
          <a:gradFill flip="none" rotWithShape="1">
            <a:gsLst>
              <a:gs pos="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2C4A59-2BED-5970-53A8-7413BF0F3DF1}"/>
              </a:ext>
            </a:extLst>
          </p:cNvPr>
          <p:cNvSpPr txBox="1"/>
          <p:nvPr/>
        </p:nvSpPr>
        <p:spPr>
          <a:xfrm>
            <a:off x="5456766" y="5438181"/>
            <a:ext cx="1704339" cy="278475"/>
          </a:xfrm>
          <a:prstGeom prst="rect">
            <a:avLst/>
          </a:prstGeom>
          <a:gradFill flip="none" rotWithShape="1">
            <a:gsLst>
              <a:gs pos="5000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/>
          <a:p>
            <a:pPr algn="ctr"/>
            <a:r>
              <a:rPr lang="en-GB" sz="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Breaker</a:t>
            </a:r>
            <a:endParaRPr lang="en-IE" sz="8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FD0BB8-7E86-D823-350D-DC8D0B6E6ED3}"/>
              </a:ext>
            </a:extLst>
          </p:cNvPr>
          <p:cNvSpPr/>
          <p:nvPr/>
        </p:nvSpPr>
        <p:spPr>
          <a:xfrm>
            <a:off x="5444439" y="5432120"/>
            <a:ext cx="1731567" cy="49999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C5B8F2-24D5-32C9-9114-9BD0FB828C1F}"/>
              </a:ext>
            </a:extLst>
          </p:cNvPr>
          <p:cNvSpPr txBox="1"/>
          <p:nvPr/>
        </p:nvSpPr>
        <p:spPr>
          <a:xfrm rot="10800000">
            <a:off x="7188330" y="5167176"/>
            <a:ext cx="1594711" cy="1421664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9DBD91-32AF-6BC4-8361-284E40786CC7}"/>
              </a:ext>
            </a:extLst>
          </p:cNvPr>
          <p:cNvSpPr txBox="1"/>
          <p:nvPr/>
        </p:nvSpPr>
        <p:spPr>
          <a:xfrm rot="10800000">
            <a:off x="6603998" y="1842343"/>
            <a:ext cx="1594711" cy="2698709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357230-5A54-402D-55DF-4CBFD0132936}"/>
              </a:ext>
            </a:extLst>
          </p:cNvPr>
          <p:cNvSpPr/>
          <p:nvPr/>
        </p:nvSpPr>
        <p:spPr>
          <a:xfrm>
            <a:off x="4469736" y="2624667"/>
            <a:ext cx="2134264" cy="159173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AD806FA-DDD0-92D8-16E5-61E31AD847B4}"/>
              </a:ext>
            </a:extLst>
          </p:cNvPr>
          <p:cNvSpPr/>
          <p:nvPr/>
        </p:nvSpPr>
        <p:spPr>
          <a:xfrm>
            <a:off x="5832472" y="4541068"/>
            <a:ext cx="2053310" cy="61256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9932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554446" cy="855132"/>
          </a:xfrm>
        </p:spPr>
        <p:txBody>
          <a:bodyPr/>
          <a:lstStyle/>
          <a:p>
            <a:r>
              <a:rPr lang="en-IE" sz="2800" dirty="0"/>
              <a:t>Model streamlining to support balanced and unbalanced</a:t>
            </a:r>
            <a:endParaRPr lang="en-GB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CA113B-956D-1D86-CC0F-7683EDCAF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414" y="1828800"/>
            <a:ext cx="7560085" cy="47600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6B8928-6DDF-2424-A230-11526B1737F1}"/>
              </a:ext>
            </a:extLst>
          </p:cNvPr>
          <p:cNvSpPr txBox="1"/>
          <p:nvPr/>
        </p:nvSpPr>
        <p:spPr>
          <a:xfrm rot="10800000">
            <a:off x="1920412" y="1828795"/>
            <a:ext cx="2547751" cy="4760053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56B2F7-7799-1EAC-6EDA-1347D1964ABA}"/>
              </a:ext>
            </a:extLst>
          </p:cNvPr>
          <p:cNvSpPr txBox="1"/>
          <p:nvPr/>
        </p:nvSpPr>
        <p:spPr>
          <a:xfrm rot="10800000">
            <a:off x="7138702" y="4216397"/>
            <a:ext cx="2341791" cy="2372441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00C72-5E9B-705E-D8F0-933C96587BCA}"/>
              </a:ext>
            </a:extLst>
          </p:cNvPr>
          <p:cNvSpPr txBox="1"/>
          <p:nvPr/>
        </p:nvSpPr>
        <p:spPr>
          <a:xfrm rot="10800000">
            <a:off x="4262205" y="4216399"/>
            <a:ext cx="2876499" cy="2372441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E2761B-6C0C-56A8-0BBD-4F80CD52279C}"/>
              </a:ext>
            </a:extLst>
          </p:cNvPr>
          <p:cNvSpPr txBox="1"/>
          <p:nvPr/>
        </p:nvSpPr>
        <p:spPr>
          <a:xfrm>
            <a:off x="4469736" y="2910950"/>
            <a:ext cx="2134264" cy="1305450"/>
          </a:xfrm>
          <a:prstGeom prst="rect">
            <a:avLst/>
          </a:prstGeom>
          <a:gradFill flip="none" rotWithShape="1">
            <a:gsLst>
              <a:gs pos="0">
                <a:srgbClr val="E2FDFE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+  </a:t>
            </a:r>
            <a:r>
              <a:rPr lang="en-GB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switchOnCount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[0..1]</a:t>
            </a:r>
          </a:p>
          <a:p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+  </a:t>
            </a:r>
            <a:r>
              <a:rPr lang="en-GB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switchOnDate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[0..1]</a:t>
            </a:r>
            <a:endParaRPr lang="en-IE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357230-5A54-402D-55DF-4CBFD0132936}"/>
              </a:ext>
            </a:extLst>
          </p:cNvPr>
          <p:cNvSpPr/>
          <p:nvPr/>
        </p:nvSpPr>
        <p:spPr>
          <a:xfrm>
            <a:off x="4468170" y="2624667"/>
            <a:ext cx="2135824" cy="1591733"/>
          </a:xfrm>
          <a:prstGeom prst="rect">
            <a:avLst/>
          </a:prstGeo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B1E85B-B261-9AE8-F94F-CBE19373D262}"/>
              </a:ext>
            </a:extLst>
          </p:cNvPr>
          <p:cNvSpPr txBox="1"/>
          <p:nvPr/>
        </p:nvSpPr>
        <p:spPr>
          <a:xfrm>
            <a:off x="1920414" y="1939574"/>
            <a:ext cx="213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unbalanced EQ adder profile</a:t>
            </a:r>
            <a:endParaRPr lang="en-IE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F5F855-C29C-0D3E-FBD3-3EFC01A210DF}"/>
              </a:ext>
            </a:extLst>
          </p:cNvPr>
          <p:cNvCxnSpPr/>
          <p:nvPr/>
        </p:nvCxnSpPr>
        <p:spPr>
          <a:xfrm flipH="1">
            <a:off x="6604000" y="3429000"/>
            <a:ext cx="882650" cy="0"/>
          </a:xfrm>
          <a:prstGeom prst="straightConnector1">
            <a:avLst/>
          </a:prstGeom>
          <a:ln w="22225">
            <a:solidFill>
              <a:schemeClr val="accent5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56BBE90-F0FA-6D37-F92E-B2A536F752D2}"/>
              </a:ext>
            </a:extLst>
          </p:cNvPr>
          <p:cNvSpPr txBox="1"/>
          <p:nvPr/>
        </p:nvSpPr>
        <p:spPr>
          <a:xfrm rot="10800000">
            <a:off x="4388553" y="1828790"/>
            <a:ext cx="2341791" cy="787405"/>
          </a:xfrm>
          <a:prstGeom prst="rect">
            <a:avLst/>
          </a:prstGeom>
          <a:gradFill flip="none" rotWithShape="1">
            <a:gsLst>
              <a:gs pos="0">
                <a:srgbClr val="ECFDFE"/>
              </a:gs>
              <a:gs pos="100000">
                <a:srgbClr val="ECFDFE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I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84976B-60C0-848D-48EF-B97791D3D420}"/>
              </a:ext>
            </a:extLst>
          </p:cNvPr>
          <p:cNvSpPr txBox="1"/>
          <p:nvPr/>
        </p:nvSpPr>
        <p:spPr>
          <a:xfrm>
            <a:off x="7509821" y="3249912"/>
            <a:ext cx="1875479" cy="706138"/>
          </a:xfrm>
          <a:prstGeom prst="rect">
            <a:avLst/>
          </a:prstGeom>
          <a:gradFill flip="none" rotWithShape="1">
            <a:gsLst>
              <a:gs pos="28000">
                <a:srgbClr val="E4E3FB"/>
              </a:gs>
              <a:gs pos="100000">
                <a:srgbClr val="F5F5FD"/>
              </a:gs>
            </a:gsLst>
            <a:lin ang="10800000" scaled="1"/>
            <a:tileRect/>
          </a:gradFill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defRPr sz="800" b="1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+  closed [0..1]</a:t>
            </a:r>
          </a:p>
          <a:p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+  normalOpen [0..1]</a:t>
            </a:r>
          </a:p>
          <a:p>
            <a:r>
              <a:rPr lang="en-GB" sz="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phaseSide1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[0..1]</a:t>
            </a:r>
            <a:endParaRPr lang="en-GB" sz="800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+  phaseSide2 [0..1]</a:t>
            </a:r>
          </a:p>
          <a:p>
            <a:endParaRPr lang="en-IE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E5A777-305E-8BA8-8606-2800A1945D8F}"/>
              </a:ext>
            </a:extLst>
          </p:cNvPr>
          <p:cNvSpPr txBox="1"/>
          <p:nvPr/>
        </p:nvSpPr>
        <p:spPr>
          <a:xfrm>
            <a:off x="139440" y="5029201"/>
            <a:ext cx="7505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Switch.ratedCurrent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in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ElectricalProperties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profile</a:t>
            </a:r>
          </a:p>
          <a:p>
            <a:r>
              <a:rPr lang="en-GB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Switch.switchOnCount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&lt;&lt;deprecated&gt;&gt;in canonical UML</a:t>
            </a:r>
          </a:p>
          <a:p>
            <a:r>
              <a:rPr lang="en-GB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Switch.switchOnDate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&lt;&lt;deprecated&gt;&gt;in canonical UML</a:t>
            </a:r>
          </a:p>
          <a:p>
            <a:r>
              <a:rPr lang="en-GB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SwitchPhase.closed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erroneously in Functional</a:t>
            </a:r>
          </a:p>
          <a:p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SwitchPhase.ratedCurrent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in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ElectricalProperties</a:t>
            </a:r>
            <a:endParaRPr lang="en-IE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69206D-800C-16C4-6779-C6D28D8B5CD7}"/>
              </a:ext>
            </a:extLst>
          </p:cNvPr>
          <p:cNvSpPr/>
          <p:nvPr/>
        </p:nvSpPr>
        <p:spPr>
          <a:xfrm>
            <a:off x="7486650" y="2838450"/>
            <a:ext cx="1898650" cy="1168401"/>
          </a:xfrm>
          <a:prstGeom prst="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0309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IE" sz="3600" dirty="0"/>
              <a:t>Agreement for moving forward</a:t>
            </a:r>
            <a:endParaRPr lang="en-GB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B81487-D5C2-743F-452F-0355722D2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499"/>
            <a:ext cx="11028512" cy="2889251"/>
          </a:xfr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official, visible profiles for instance exchange (expressed in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rdfs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Physical, Situation, Solution, Asset, Asset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GeographicalLocation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DiagramLayout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400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Physical, Situation and Solution profiles are made up of sub-profiles that are managed as such in profiling tools (and have independent maintenance &amp; versioning) and have independent sets of constraints defined.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exchanges and vendor conformity can be specified at the sub-profile level.</a:t>
            </a:r>
          </a:p>
          <a:p>
            <a:pPr lvl="0">
              <a:lnSpc>
                <a:spcPct val="107000"/>
              </a:lnSpc>
            </a:pP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IE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acknowledge that the tank-based transformer modelling needs to be clarified to work in alignment with this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IE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current proposal has only 4 </a:t>
            </a:r>
            <a:r>
              <a:rPr lang="en-IE" sz="20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rdfs</a:t>
            </a:r>
            <a:r>
              <a:rPr lang="en-IE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level profiles – Physical, Situation, Solution, Diagram Layout</a:t>
            </a:r>
          </a:p>
        </p:txBody>
      </p:sp>
    </p:spTree>
    <p:extLst>
      <p:ext uri="{BB962C8B-B14F-4D97-AF65-F5344CB8AC3E}">
        <p14:creationId xmlns:p14="http://schemas.microsoft.com/office/powerpoint/2010/main" val="4146528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IE" sz="3600" dirty="0"/>
              <a:t>Agreement for moving forward</a:t>
            </a:r>
            <a:endParaRPr lang="en-GB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B81487-D5C2-743F-452F-0355722D2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499"/>
            <a:ext cx="11028512" cy="4114801"/>
          </a:xfr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numbering: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452 – Physical – Connectivity, non-Short Circuit &amp; Short Circuit Electrical Parameters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456 – Situation and Solution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457 – Physical - Dynamics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453 – Diagram Layout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?add to 452? - Asset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?add to 452? - Asset Catalogue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?add to 452? – Geographical Location</a:t>
            </a:r>
            <a:endParaRPr lang="en-I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45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52" y="884768"/>
            <a:ext cx="10302296" cy="855132"/>
          </a:xfrm>
        </p:spPr>
        <p:txBody>
          <a:bodyPr/>
          <a:lstStyle/>
          <a:p>
            <a:r>
              <a:rPr lang="en-IE" sz="3600" dirty="0"/>
              <a:t>Agreement for moving forward</a:t>
            </a:r>
            <a:endParaRPr lang="en-GB" sz="36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FB0BCF3-25E3-11FB-E50E-AECCC368C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106764"/>
              </p:ext>
            </p:extLst>
          </p:nvPr>
        </p:nvGraphicFramePr>
        <p:xfrm>
          <a:off x="1073150" y="2053168"/>
          <a:ext cx="8950876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650">
                  <a:extLst>
                    <a:ext uri="{9D8B030D-6E8A-4147-A177-3AD203B41FA5}">
                      <a16:colId xmlns:a16="http://schemas.microsoft.com/office/drawing/2014/main" val="1909333792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1261236818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1647968030"/>
                    </a:ext>
                  </a:extLst>
                </a:gridCol>
                <a:gridCol w="1889676">
                  <a:extLst>
                    <a:ext uri="{9D8B030D-6E8A-4147-A177-3AD203B41FA5}">
                      <a16:colId xmlns:a16="http://schemas.microsoft.com/office/drawing/2014/main" val="3164913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Base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balanced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unbalanced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428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Solution </a:t>
                      </a:r>
                      <a:r>
                        <a:rPr lang="en-GB" i="1" dirty="0"/>
                        <a:t>(TP + SV)</a:t>
                      </a:r>
                      <a:endParaRPr lang="en-IE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499439"/>
                  </a:ext>
                </a:extLst>
              </a:tr>
              <a:tr h="303953">
                <a:tc>
                  <a:txBody>
                    <a:bodyPr/>
                    <a:lstStyle/>
                    <a:p>
                      <a:r>
                        <a:rPr lang="en-GB" dirty="0"/>
                        <a:t>Situation  </a:t>
                      </a:r>
                      <a:r>
                        <a:rPr lang="en-GB" i="1" dirty="0"/>
                        <a:t>(SSH renamed)</a:t>
                      </a:r>
                      <a:endParaRPr lang="en-IE" i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402007"/>
                  </a:ext>
                </a:extLst>
              </a:tr>
              <a:tr h="118533">
                <a:tc gridSpan="4">
                  <a:txBody>
                    <a:bodyPr/>
                    <a:lstStyle/>
                    <a:p>
                      <a:r>
                        <a:rPr lang="en-GB" dirty="0"/>
                        <a:t>Physical - dynamics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33644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r>
                        <a:rPr lang="en-GB" dirty="0"/>
                        <a:t>Physical - measurement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6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Physical - short circuit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be checked</a:t>
                      </a:r>
                      <a:endParaRPr lang="en-IE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808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Physical - electrical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51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Physical - connectivity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endParaRPr lang="en-IE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894914"/>
                  </a:ext>
                </a:extLst>
              </a:tr>
              <a:tr h="123613">
                <a:tc gridSpan="4">
                  <a:txBody>
                    <a:bodyPr/>
                    <a:lstStyle/>
                    <a:p>
                      <a:r>
                        <a:rPr lang="en-GB" dirty="0"/>
                        <a:t>Asset </a:t>
                      </a:r>
                      <a:r>
                        <a:rPr lang="en-GB" dirty="0" err="1"/>
                        <a:t>Catalog</a:t>
                      </a:r>
                      <a:endParaRPr lang="en-GB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93928"/>
                  </a:ext>
                </a:extLst>
              </a:tr>
              <a:tr h="242147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Asset</a:t>
                      </a:r>
                      <a:endParaRPr lang="en-IE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744136"/>
                  </a:ext>
                </a:extLst>
              </a:tr>
              <a:tr h="123613">
                <a:tc gridSpan="4">
                  <a:txBody>
                    <a:bodyPr/>
                    <a:lstStyle/>
                    <a:p>
                      <a:r>
                        <a:rPr lang="en-GB" dirty="0" err="1"/>
                        <a:t>DiagramLayout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(DL)</a:t>
                      </a:r>
                    </a:p>
                  </a:txBody>
                  <a:tcPr>
                    <a:solidFill>
                      <a:srgbClr val="E2FD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69988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GeographicalLocation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(GL)</a:t>
                      </a:r>
                      <a:endParaRPr lang="en-IE" i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490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03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C412-B8EB-88FC-0CEC-C071C578A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500"/>
            <a:ext cx="9249093" cy="3416300"/>
          </a:xfrm>
        </p:spPr>
        <p:txBody>
          <a:bodyPr>
            <a:normAutofit/>
          </a:bodyPr>
          <a:lstStyle/>
          <a:p>
            <a:r>
              <a:rPr lang="en-GB" sz="2000" dirty="0"/>
              <a:t>61970-45x and 61968-13: The lay of the land</a:t>
            </a:r>
          </a:p>
          <a:p>
            <a:r>
              <a:rPr lang="en-IE" sz="2000" dirty="0"/>
              <a:t>Why the existing picture is not optimal</a:t>
            </a:r>
          </a:p>
          <a:p>
            <a:r>
              <a:rPr lang="en-IE" sz="2000" dirty="0"/>
              <a:t>Why we profile</a:t>
            </a:r>
          </a:p>
          <a:p>
            <a:r>
              <a:rPr lang="en-IE" sz="2000" dirty="0"/>
              <a:t>How we profile</a:t>
            </a:r>
          </a:p>
          <a:p>
            <a:r>
              <a:rPr lang="en-IE" sz="2000" dirty="0"/>
              <a:t>What could/should we do</a:t>
            </a:r>
          </a:p>
          <a:p>
            <a:r>
              <a:rPr lang="en-IE" sz="20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09904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52" y="383323"/>
            <a:ext cx="10302296" cy="855132"/>
          </a:xfrm>
        </p:spPr>
        <p:txBody>
          <a:bodyPr/>
          <a:lstStyle/>
          <a:p>
            <a:r>
              <a:rPr lang="en-IE" sz="2800" dirty="0"/>
              <a:t>Agreement for moving forward – current proposal</a:t>
            </a:r>
            <a:endParaRPr lang="en-GB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E3562B-AF58-A90E-1B8B-5DA39784A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646" y="1130300"/>
            <a:ext cx="7766449" cy="546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1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GB" sz="3600" dirty="0"/>
              <a:t>61970-45x and 61968-13: The lay of the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C412-B8EB-88FC-0CEC-C071C578A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499"/>
            <a:ext cx="11243462" cy="4051637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2 sets of profiles which describe subsets of the grid model portion of the CIM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set was designed with transmission in mind, the other with a distribution perspective</a:t>
            </a: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use the same approach (non-overlapping profiles, a single base profile)</a:t>
            </a: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situation has resulted from the change in scope of WG13/14 from T/D to grid / support</a:t>
            </a:r>
          </a:p>
          <a:p>
            <a:pPr marL="400050" lvl="1">
              <a:spcBef>
                <a:spcPts val="0"/>
              </a:spcBef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Unfortunately the two profiles now describe different subsets of the underlying CIM information model </a:t>
            </a: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(and one has lots of inconsistencies)</a:t>
            </a:r>
          </a:p>
        </p:txBody>
      </p:sp>
    </p:spTree>
    <p:extLst>
      <p:ext uri="{BB962C8B-B14F-4D97-AF65-F5344CB8AC3E}">
        <p14:creationId xmlns:p14="http://schemas.microsoft.com/office/powerpoint/2010/main" val="204618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GB" sz="3600" dirty="0"/>
              <a:t>61970-45x and 61968-13: The lay of the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C412-B8EB-88FC-0CEC-C071C578A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499"/>
            <a:ext cx="11028512" cy="4051637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differences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457200">
              <a:spcBef>
                <a:spcPts val="600"/>
              </a:spcBef>
              <a:buSzPct val="120000"/>
              <a:buFont typeface="+mj-lt"/>
              <a:buAutoNum type="arabicPeriod"/>
            </a:pPr>
            <a:r>
              <a:rPr lang="en-I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represents the grid in a </a:t>
            </a:r>
            <a:r>
              <a:rPr lang="en-IE" sz="2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balanced</a:t>
            </a:r>
            <a:r>
              <a:rPr lang="en-I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fashion, the other represents it in an </a:t>
            </a:r>
            <a:r>
              <a:rPr lang="en-IE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unbalanced</a:t>
            </a:r>
            <a:r>
              <a:rPr lang="en-I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manner</a:t>
            </a:r>
          </a:p>
          <a:p>
            <a:pPr marL="800100" lvl="2">
              <a:spcBef>
                <a:spcPts val="0"/>
              </a:spcBef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means there is/are</a:t>
            </a:r>
          </a:p>
          <a:p>
            <a:pPr marL="1257300" lvl="3">
              <a:spcBef>
                <a:spcPts val="0"/>
              </a:spcBef>
            </a:pPr>
            <a:r>
              <a:rPr lang="en-I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Duplication</a:t>
            </a:r>
            <a:r>
              <a:rPr lang="en-I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classes, attributes and associations describing basic equipment, connectivity and containment</a:t>
            </a:r>
            <a:endParaRPr lang="en-IE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3">
              <a:spcBef>
                <a:spcPts val="0"/>
              </a:spcBef>
            </a:pPr>
            <a:r>
              <a:rPr lang="en-I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phase-related classes </a:t>
            </a:r>
            <a:r>
              <a:rPr lang="en-I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61968-13</a:t>
            </a:r>
          </a:p>
          <a:p>
            <a:pPr marL="1257300" lvl="3">
              <a:spcBef>
                <a:spcPts val="0"/>
              </a:spcBef>
            </a:pPr>
            <a:r>
              <a:rPr lang="en-I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modelling of ratings and impedances </a:t>
            </a:r>
          </a:p>
        </p:txBody>
      </p:sp>
    </p:spTree>
    <p:extLst>
      <p:ext uri="{BB962C8B-B14F-4D97-AF65-F5344CB8AC3E}">
        <p14:creationId xmlns:p14="http://schemas.microsoft.com/office/powerpoint/2010/main" val="75376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GB" sz="3600" dirty="0"/>
              <a:t>61970-45x and 61968-13: The lay of the land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B867CD-5453-8D7A-FA35-9535122FB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414" y="1828800"/>
            <a:ext cx="7560085" cy="476005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DF3B4F2-5DC8-717C-4A4B-02AFAC3CA5D9}"/>
              </a:ext>
            </a:extLst>
          </p:cNvPr>
          <p:cNvSpPr/>
          <p:nvPr/>
        </p:nvSpPr>
        <p:spPr>
          <a:xfrm>
            <a:off x="2194560" y="3606394"/>
            <a:ext cx="1770278" cy="168249"/>
          </a:xfrm>
          <a:prstGeom prst="roundRect">
            <a:avLst>
              <a:gd name="adj" fmla="val 22987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67D98F-6E1C-DD60-BA58-785861511C27}"/>
              </a:ext>
            </a:extLst>
          </p:cNvPr>
          <p:cNvSpPr txBox="1"/>
          <p:nvPr/>
        </p:nvSpPr>
        <p:spPr>
          <a:xfrm>
            <a:off x="9753549" y="4659869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unbalanced</a:t>
            </a:r>
            <a:endParaRPr lang="en-IE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24ADC5F-3232-D030-007D-B8DCD25DB490}"/>
              </a:ext>
            </a:extLst>
          </p:cNvPr>
          <p:cNvSpPr/>
          <p:nvPr/>
        </p:nvSpPr>
        <p:spPr>
          <a:xfrm>
            <a:off x="7490765" y="2860243"/>
            <a:ext cx="1894637" cy="1126541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F77AF89-4694-0D04-0002-09D1D16FC5D6}"/>
              </a:ext>
            </a:extLst>
          </p:cNvPr>
          <p:cNvSpPr/>
          <p:nvPr/>
        </p:nvSpPr>
        <p:spPr>
          <a:xfrm>
            <a:off x="4615282" y="3333843"/>
            <a:ext cx="1690820" cy="32304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13CE91D-E02F-3A40-3021-AB8294F9F932}"/>
              </a:ext>
            </a:extLst>
          </p:cNvPr>
          <p:cNvSpPr/>
          <p:nvPr/>
        </p:nvSpPr>
        <p:spPr>
          <a:xfrm>
            <a:off x="4615282" y="3074949"/>
            <a:ext cx="1690820" cy="258894"/>
          </a:xfrm>
          <a:prstGeom prst="roundRect">
            <a:avLst>
              <a:gd name="adj" fmla="val 30513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C31EC8-75EB-168D-6B86-C8E976A80634}"/>
              </a:ext>
            </a:extLst>
          </p:cNvPr>
          <p:cNvSpPr txBox="1"/>
          <p:nvPr/>
        </p:nvSpPr>
        <p:spPr>
          <a:xfrm>
            <a:off x="106669" y="2102613"/>
            <a:ext cx="151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rgbClr val="00B0F0"/>
                </a:solidFill>
              </a:rPr>
              <a:t>balanced</a:t>
            </a:r>
            <a:endParaRPr lang="en-IE" b="1" dirty="0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19E88C-1696-0AB9-691B-607964ECDB0F}"/>
              </a:ext>
            </a:extLst>
          </p:cNvPr>
          <p:cNvSpPr txBox="1"/>
          <p:nvPr/>
        </p:nvSpPr>
        <p:spPr>
          <a:xfrm>
            <a:off x="-149388" y="2577729"/>
            <a:ext cx="177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rgbClr val="0066FF"/>
                </a:solidFill>
              </a:rPr>
              <a:t>duplicated</a:t>
            </a:r>
            <a:endParaRPr lang="en-IE" b="1" dirty="0">
              <a:solidFill>
                <a:srgbClr val="0066FF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6FEA557-9B23-532B-3694-DE7D860D32ED}"/>
              </a:ext>
            </a:extLst>
          </p:cNvPr>
          <p:cNvSpPr/>
          <p:nvPr/>
        </p:nvSpPr>
        <p:spPr>
          <a:xfrm>
            <a:off x="4608748" y="3774644"/>
            <a:ext cx="1690821" cy="323046"/>
          </a:xfrm>
          <a:prstGeom prst="roundRect">
            <a:avLst>
              <a:gd name="adj" fmla="val 18979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76B635-DA35-CA69-21C1-7F1AC38E1D7C}"/>
              </a:ext>
            </a:extLst>
          </p:cNvPr>
          <p:cNvCxnSpPr/>
          <p:nvPr/>
        </p:nvCxnSpPr>
        <p:spPr>
          <a:xfrm>
            <a:off x="6591300" y="3429000"/>
            <a:ext cx="89946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79D4FBD-8115-57DD-C45D-F5FF4CD7C677}"/>
              </a:ext>
            </a:extLst>
          </p:cNvPr>
          <p:cNvSpPr/>
          <p:nvPr/>
        </p:nvSpPr>
        <p:spPr>
          <a:xfrm>
            <a:off x="4615282" y="2957194"/>
            <a:ext cx="1690820" cy="11060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87AD52A-57BA-ADE5-3771-03D5EEAC19DE}"/>
              </a:ext>
            </a:extLst>
          </p:cNvPr>
          <p:cNvCxnSpPr>
            <a:stCxn id="8" idx="1"/>
          </p:cNvCxnSpPr>
          <p:nvPr/>
        </p:nvCxnSpPr>
        <p:spPr>
          <a:xfrm flipH="1" flipV="1">
            <a:off x="8680450" y="4024161"/>
            <a:ext cx="1073099" cy="820374"/>
          </a:xfrm>
          <a:prstGeom prst="straightConnector1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4DA9E14-2646-18BF-5BB3-666A415E75F4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6788150" y="3423513"/>
            <a:ext cx="2965399" cy="1421022"/>
          </a:xfrm>
          <a:prstGeom prst="straightConnector1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46C413E-1495-B395-B71A-DC8AB2BC75EC}"/>
              </a:ext>
            </a:extLst>
          </p:cNvPr>
          <p:cNvCxnSpPr>
            <a:cxnSpLocks/>
            <a:stCxn id="8" idx="1"/>
            <a:endCxn id="21" idx="3"/>
          </p:cNvCxnSpPr>
          <p:nvPr/>
        </p:nvCxnSpPr>
        <p:spPr>
          <a:xfrm flipH="1" flipV="1">
            <a:off x="6299569" y="3936167"/>
            <a:ext cx="3453980" cy="908368"/>
          </a:xfrm>
          <a:prstGeom prst="straightConnector1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34BB6FA-D2FF-F6D2-B637-F888F5C32DFF}"/>
              </a:ext>
            </a:extLst>
          </p:cNvPr>
          <p:cNvSpPr/>
          <p:nvPr/>
        </p:nvSpPr>
        <p:spPr>
          <a:xfrm>
            <a:off x="4908550" y="1930868"/>
            <a:ext cx="1282700" cy="405098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A1BA898-885D-473D-9746-C4EB11F2BC69}"/>
              </a:ext>
            </a:extLst>
          </p:cNvPr>
          <p:cNvSpPr/>
          <p:nvPr/>
        </p:nvSpPr>
        <p:spPr>
          <a:xfrm>
            <a:off x="4444202" y="2629964"/>
            <a:ext cx="2147097" cy="1624533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055D333-044A-CEFF-072E-584617F811B7}"/>
              </a:ext>
            </a:extLst>
          </p:cNvPr>
          <p:cNvSpPr/>
          <p:nvPr/>
        </p:nvSpPr>
        <p:spPr>
          <a:xfrm>
            <a:off x="2024055" y="3321757"/>
            <a:ext cx="1940783" cy="513643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F6C1280-93D1-7AF1-6F68-8F70B67580DB}"/>
              </a:ext>
            </a:extLst>
          </p:cNvPr>
          <p:cNvSpPr/>
          <p:nvPr/>
        </p:nvSpPr>
        <p:spPr>
          <a:xfrm>
            <a:off x="3153023" y="3986784"/>
            <a:ext cx="879228" cy="267713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FBEE408A-3FDF-6910-D830-CD222021BE88}"/>
              </a:ext>
            </a:extLst>
          </p:cNvPr>
          <p:cNvSpPr/>
          <p:nvPr/>
        </p:nvSpPr>
        <p:spPr>
          <a:xfrm>
            <a:off x="3689429" y="4539134"/>
            <a:ext cx="633389" cy="267713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A91A0C6-10FB-CE9B-AF4D-0721DBE17570}"/>
              </a:ext>
            </a:extLst>
          </p:cNvPr>
          <p:cNvSpPr/>
          <p:nvPr/>
        </p:nvSpPr>
        <p:spPr>
          <a:xfrm>
            <a:off x="3715556" y="4975772"/>
            <a:ext cx="1250144" cy="267713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39D6449-6ED0-CB45-4B97-46D33FBBE3ED}"/>
              </a:ext>
            </a:extLst>
          </p:cNvPr>
          <p:cNvSpPr/>
          <p:nvPr/>
        </p:nvSpPr>
        <p:spPr>
          <a:xfrm>
            <a:off x="5816858" y="4539517"/>
            <a:ext cx="2052325" cy="591947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D81E659-6167-E3EC-9149-1AFBF8E4CDF5}"/>
              </a:ext>
            </a:extLst>
          </p:cNvPr>
          <p:cNvSpPr/>
          <p:nvPr/>
        </p:nvSpPr>
        <p:spPr>
          <a:xfrm>
            <a:off x="7333077" y="5446859"/>
            <a:ext cx="1258473" cy="268901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ED0AECB6-5488-75A7-F21C-1E4E59AA8EC0}"/>
              </a:ext>
            </a:extLst>
          </p:cNvPr>
          <p:cNvSpPr/>
          <p:nvPr/>
        </p:nvSpPr>
        <p:spPr>
          <a:xfrm>
            <a:off x="5460692" y="5430766"/>
            <a:ext cx="1714808" cy="506484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F3191755-991C-F068-20B5-F594C4935F13}"/>
              </a:ext>
            </a:extLst>
          </p:cNvPr>
          <p:cNvSpPr/>
          <p:nvPr/>
        </p:nvSpPr>
        <p:spPr>
          <a:xfrm>
            <a:off x="5486000" y="6243893"/>
            <a:ext cx="1689500" cy="252157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E664386-55E7-5D79-EEFB-7F78E7BA8AD3}"/>
              </a:ext>
            </a:extLst>
          </p:cNvPr>
          <p:cNvSpPr/>
          <p:nvPr/>
        </p:nvSpPr>
        <p:spPr>
          <a:xfrm>
            <a:off x="7669482" y="3260313"/>
            <a:ext cx="1715920" cy="726467"/>
          </a:xfrm>
          <a:prstGeom prst="roundRect">
            <a:avLst>
              <a:gd name="adj" fmla="val 18979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8B898F5-4CB1-A401-7706-6BB161EE06CB}"/>
              </a:ext>
            </a:extLst>
          </p:cNvPr>
          <p:cNvSpPr/>
          <p:nvPr/>
        </p:nvSpPr>
        <p:spPr>
          <a:xfrm>
            <a:off x="4615282" y="5408336"/>
            <a:ext cx="687833" cy="268901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892C146-470F-0E76-BE58-46AF7FEE5104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1620890" y="2152650"/>
            <a:ext cx="3236860" cy="609745"/>
          </a:xfrm>
          <a:prstGeom prst="straightConnector1">
            <a:avLst/>
          </a:prstGeom>
          <a:ln w="12700">
            <a:solidFill>
              <a:srgbClr val="00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83173E8-A10E-513B-9E1D-3EF06078013A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1620890" y="2762395"/>
            <a:ext cx="2823311" cy="0"/>
          </a:xfrm>
          <a:prstGeom prst="straightConnector1">
            <a:avLst/>
          </a:prstGeom>
          <a:ln w="12700">
            <a:solidFill>
              <a:srgbClr val="00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FEF6C59-C26D-E70A-0B05-B65C9A17F13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1620890" y="2762395"/>
            <a:ext cx="2987858" cy="489211"/>
          </a:xfrm>
          <a:prstGeom prst="straightConnector1">
            <a:avLst/>
          </a:prstGeom>
          <a:ln w="12700">
            <a:solidFill>
              <a:srgbClr val="00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210CFEE3-FABF-0132-976A-2DF76C6FCBCD}"/>
              </a:ext>
            </a:extLst>
          </p:cNvPr>
          <p:cNvSpPr/>
          <p:nvPr/>
        </p:nvSpPr>
        <p:spPr>
          <a:xfrm>
            <a:off x="5972860" y="4825936"/>
            <a:ext cx="1843989" cy="192291"/>
          </a:xfrm>
          <a:prstGeom prst="roundRect">
            <a:avLst>
              <a:gd name="adj" fmla="val 22987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D8531CC3-9DC2-4122-2EDE-25102A0FFB85}"/>
              </a:ext>
            </a:extLst>
          </p:cNvPr>
          <p:cNvSpPr/>
          <p:nvPr/>
        </p:nvSpPr>
        <p:spPr>
          <a:xfrm>
            <a:off x="5631035" y="5721909"/>
            <a:ext cx="1487315" cy="162423"/>
          </a:xfrm>
          <a:prstGeom prst="roundRect">
            <a:avLst>
              <a:gd name="adj" fmla="val 22987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5021C33-6DE3-4334-8F90-B998F636E537}"/>
              </a:ext>
            </a:extLst>
          </p:cNvPr>
          <p:cNvSpPr txBox="1"/>
          <p:nvPr/>
        </p:nvSpPr>
        <p:spPr>
          <a:xfrm>
            <a:off x="9753549" y="5224678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not used</a:t>
            </a:r>
            <a:endParaRPr lang="en-IE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5159331-F55F-950D-AF08-507DA1B7B1CB}"/>
              </a:ext>
            </a:extLst>
          </p:cNvPr>
          <p:cNvCxnSpPr>
            <a:cxnSpLocks/>
            <a:stCxn id="58" idx="1"/>
            <a:endCxn id="55" idx="3"/>
          </p:cNvCxnSpPr>
          <p:nvPr/>
        </p:nvCxnSpPr>
        <p:spPr>
          <a:xfrm flipH="1" flipV="1">
            <a:off x="7816849" y="4922082"/>
            <a:ext cx="1936700" cy="48726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6C6EBA5-E9E0-EF7F-F75D-9AE1324C04F9}"/>
              </a:ext>
            </a:extLst>
          </p:cNvPr>
          <p:cNvCxnSpPr>
            <a:cxnSpLocks/>
            <a:stCxn id="14" idx="3"/>
            <a:endCxn id="35" idx="1"/>
          </p:cNvCxnSpPr>
          <p:nvPr/>
        </p:nvCxnSpPr>
        <p:spPr>
          <a:xfrm>
            <a:off x="1620890" y="2762395"/>
            <a:ext cx="403165" cy="816184"/>
          </a:xfrm>
          <a:prstGeom prst="straightConnector1">
            <a:avLst/>
          </a:prstGeom>
          <a:ln w="12700">
            <a:solidFill>
              <a:srgbClr val="0066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1AE52FA-D712-6900-9F03-E07BEDB720D7}"/>
              </a:ext>
            </a:extLst>
          </p:cNvPr>
          <p:cNvCxnSpPr>
            <a:cxnSpLocks/>
            <a:stCxn id="12" idx="3"/>
            <a:endCxn id="24" idx="1"/>
          </p:cNvCxnSpPr>
          <p:nvPr/>
        </p:nvCxnSpPr>
        <p:spPr>
          <a:xfrm>
            <a:off x="1619301" y="2287279"/>
            <a:ext cx="2995981" cy="725218"/>
          </a:xfrm>
          <a:prstGeom prst="straightConnector1">
            <a:avLst/>
          </a:prstGeom>
          <a:ln w="127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C66FEF5-A662-913F-3042-2A37FADA31E8}"/>
              </a:ext>
            </a:extLst>
          </p:cNvPr>
          <p:cNvCxnSpPr>
            <a:cxnSpLocks/>
            <a:stCxn id="58" idx="1"/>
            <a:endCxn id="56" idx="3"/>
          </p:cNvCxnSpPr>
          <p:nvPr/>
        </p:nvCxnSpPr>
        <p:spPr>
          <a:xfrm flipH="1">
            <a:off x="7118350" y="5409344"/>
            <a:ext cx="2635199" cy="393777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28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GB" sz="3600" dirty="0"/>
              <a:t>61970-45x and 61968-13: The lay of the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C412-B8EB-88FC-0CEC-C071C578A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499"/>
            <a:ext cx="11028512" cy="4051637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 differences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457200">
              <a:spcBef>
                <a:spcPts val="600"/>
              </a:spcBef>
              <a:buSzPct val="110000"/>
              <a:buFont typeface="+mj-lt"/>
              <a:buAutoNum type="arabicPeriod" startAt="2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was developed with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transmission application integration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mind, the other with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 data exchanges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mind</a:t>
            </a:r>
          </a:p>
          <a:p>
            <a:pPr marL="800100" lvl="2">
              <a:spcBef>
                <a:spcPts val="0"/>
              </a:spcBef>
            </a:pPr>
            <a:r>
              <a:rPr lang="en-I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that consuming applications had differing data requirements which led to the </a:t>
            </a:r>
            <a:r>
              <a:rPr lang="en-I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dividing lines between profiles</a:t>
            </a:r>
          </a:p>
        </p:txBody>
      </p:sp>
    </p:spTree>
    <p:extLst>
      <p:ext uri="{BB962C8B-B14F-4D97-AF65-F5344CB8AC3E}">
        <p14:creationId xmlns:p14="http://schemas.microsoft.com/office/powerpoint/2010/main" val="265912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GB" sz="3600" dirty="0"/>
              <a:t>61970-45x and 61968-13: The lay of the land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3359A7-71D0-1FC9-5177-3F5EC4DC9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675" y="1828800"/>
            <a:ext cx="7232650" cy="2292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834807-9D2C-BECD-945D-8309BEF8A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0" y="4194784"/>
            <a:ext cx="10947400" cy="229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88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IE" sz="3600" dirty="0"/>
              <a:t>Why the existing picture is not optimal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C412-B8EB-88FC-0CEC-C071C578A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499"/>
            <a:ext cx="11028512" cy="405163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maintenance for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UCAIug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TF/IEC WG – errors, inconsistencies, extra effort, extra time</a:t>
            </a:r>
            <a:endParaRPr lang="en-I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Confusion and complexity for utilities</a:t>
            </a:r>
            <a:endParaRPr lang="en-I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1"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 utilities are often responsible for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subtransmission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(and use balanced power flow tools) in addition to lower voltage networks (where they use unbalanced tools))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1"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exchange across T and D is becoming a ubiquitous industry requirement (and some tool on one side or the other, needs to translate between balanced and unbalanced) 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Messaging to industry (and education/training) is unnecessarily complex - it makes an already difficult ‘sales job’ much more difficult</a:t>
            </a:r>
          </a:p>
          <a:p>
            <a:pPr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work for vendors in interface development </a:t>
            </a:r>
            <a:endParaRPr lang="en-I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I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2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B633-E7E0-95ED-237A-F12F65E85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02296" cy="855132"/>
          </a:xfrm>
        </p:spPr>
        <p:txBody>
          <a:bodyPr/>
          <a:lstStyle/>
          <a:p>
            <a:r>
              <a:rPr lang="en-IE" sz="3600" dirty="0"/>
              <a:t>Why do we profile?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C412-B8EB-88FC-0CEC-C071C578A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3499"/>
            <a:ext cx="11028512" cy="4051637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define the structure and meaning of a bounded set of information that is shared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 given instance of exchanged data, a profile: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1"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Supports validation of the defined set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1"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Doesn’t say anything about information outside the defined set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1"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Doesn’t require that objects of the defined set exist (other than by required associations)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define a standard profile, we are trying to enable interoperability </a:t>
            </a:r>
            <a:endParaRPr lang="en-I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1"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talk about tool interfaces that ‘conform’ to a standard profile (and we talk about conformity certification)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1">
              <a:spcBef>
                <a:spcPts val="0"/>
              </a:spcBef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an implication that the defined set of data can be read, validated and used as appropriate  (“as appropriate” is fuzzy – if a tool clearly doesn’t use a particular type of data within the defined set, what does it need to do to conform?) </a:t>
            </a: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3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2422</TotalTime>
  <Words>1042</Words>
  <Application>Microsoft Office PowerPoint</Application>
  <PresentationFormat>Widescreen</PresentationFormat>
  <Paragraphs>135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Ion Boardroom</vt:lpstr>
      <vt:lpstr>Visio</vt:lpstr>
      <vt:lpstr>Incorporating  61968-13 into 61970-45x </vt:lpstr>
      <vt:lpstr>Topics</vt:lpstr>
      <vt:lpstr>61970-45x and 61968-13: The lay of the land</vt:lpstr>
      <vt:lpstr>61970-45x and 61968-13: The lay of the land</vt:lpstr>
      <vt:lpstr>61970-45x and 61968-13: The lay of the land</vt:lpstr>
      <vt:lpstr>61970-45x and 61968-13: The lay of the land</vt:lpstr>
      <vt:lpstr>61970-45x and 61968-13: The lay of the land</vt:lpstr>
      <vt:lpstr>Why the existing picture is not optimal</vt:lpstr>
      <vt:lpstr>Why do we profile?</vt:lpstr>
      <vt:lpstr>How do we profile?</vt:lpstr>
      <vt:lpstr>Where do we go?</vt:lpstr>
      <vt:lpstr>Profile divisions to meet consuming application needs</vt:lpstr>
      <vt:lpstr>Profile divisions to meet consuming application needs</vt:lpstr>
      <vt:lpstr>Model streamlining to support balanced and unbalanced</vt:lpstr>
      <vt:lpstr>Model streamlining to support balanced and unbalanced</vt:lpstr>
      <vt:lpstr>Model streamlining to support balanced and unbalanced</vt:lpstr>
      <vt:lpstr>Agreement for moving forward</vt:lpstr>
      <vt:lpstr>Agreement for moving forward</vt:lpstr>
      <vt:lpstr>Agreement for moving forward</vt:lpstr>
      <vt:lpstr>Agreement for moving forward – current 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ESBN Data Project</dc:title>
  <dc:creator>pat@cimpledata.com</dc:creator>
  <cp:lastModifiedBy>pat@cimpledata.com</cp:lastModifiedBy>
  <cp:revision>81</cp:revision>
  <dcterms:created xsi:type="dcterms:W3CDTF">2023-06-05T10:29:28Z</dcterms:created>
  <dcterms:modified xsi:type="dcterms:W3CDTF">2023-06-28T07:38:10Z</dcterms:modified>
</cp:coreProperties>
</file>