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0" r:id="rId4"/>
    <p:sldId id="261" r:id="rId5"/>
    <p:sldId id="276" r:id="rId6"/>
    <p:sldId id="270" r:id="rId7"/>
    <p:sldId id="271" r:id="rId8"/>
    <p:sldId id="274" r:id="rId9"/>
    <p:sldId id="272" r:id="rId10"/>
    <p:sldId id="273" r:id="rId11"/>
    <p:sldId id="275" r:id="rId12"/>
  </p:sldIdLst>
  <p:sldSz cx="9144000" cy="5143500" type="screen16x9"/>
  <p:notesSz cx="7099300" cy="10234613"/>
  <p:defaultTextStyle>
    <a:defPPr>
      <a:defRPr lang="en-US"/>
    </a:defPPr>
    <a:lvl1pPr marL="0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4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7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52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36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19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03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87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71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31">
          <p15:clr>
            <a:srgbClr val="A4A3A4"/>
          </p15:clr>
        </p15:guide>
        <p15:guide id="2" orient="horz" pos="2762">
          <p15:clr>
            <a:srgbClr val="A4A3A4"/>
          </p15:clr>
        </p15:guide>
        <p15:guide id="3" orient="horz" pos="990">
          <p15:clr>
            <a:srgbClr val="A4A3A4"/>
          </p15:clr>
        </p15:guide>
        <p15:guide id="4" orient="horz" pos="3104">
          <p15:clr>
            <a:srgbClr val="A4A3A4"/>
          </p15:clr>
        </p15:guide>
        <p15:guide id="5" orient="horz" pos="566">
          <p15:clr>
            <a:srgbClr val="A4A3A4"/>
          </p15:clr>
        </p15:guide>
        <p15:guide id="6" orient="horz" pos="2639">
          <p15:clr>
            <a:srgbClr val="A4A3A4"/>
          </p15:clr>
        </p15:guide>
        <p15:guide id="7" orient="horz" pos="758">
          <p15:clr>
            <a:srgbClr val="A4A3A4"/>
          </p15:clr>
        </p15:guide>
        <p15:guide id="8" orient="horz" pos="145">
          <p15:clr>
            <a:srgbClr val="A4A3A4"/>
          </p15:clr>
        </p15:guide>
        <p15:guide id="9" orient="horz" pos="1688">
          <p15:clr>
            <a:srgbClr val="A4A3A4"/>
          </p15:clr>
        </p15:guide>
        <p15:guide id="10" orient="horz" pos="2828">
          <p15:clr>
            <a:srgbClr val="A4A3A4"/>
          </p15:clr>
        </p15:guide>
        <p15:guide id="11" pos="5630">
          <p15:clr>
            <a:srgbClr val="A4A3A4"/>
          </p15:clr>
        </p15:guide>
        <p15:guide id="12" pos="3788">
          <p15:clr>
            <a:srgbClr val="A4A3A4"/>
          </p15:clr>
        </p15:guide>
        <p15:guide id="13" pos="2906">
          <p15:clr>
            <a:srgbClr val="A4A3A4"/>
          </p15:clr>
        </p15:guide>
        <p15:guide id="14" pos="3674">
          <p15:clr>
            <a:srgbClr val="A4A3A4"/>
          </p15:clr>
        </p15:guide>
        <p15:guide id="15" pos="3901">
          <p15:clr>
            <a:srgbClr val="A4A3A4"/>
          </p15:clr>
        </p15:guide>
        <p15:guide id="16" pos="3018">
          <p15:clr>
            <a:srgbClr val="A4A3A4"/>
          </p15:clr>
        </p15:guide>
        <p15:guide id="17" pos="2791">
          <p15:clr>
            <a:srgbClr val="A4A3A4"/>
          </p15:clr>
        </p15:guide>
        <p15:guide id="18" pos="159">
          <p15:clr>
            <a:srgbClr val="A4A3A4"/>
          </p15:clr>
        </p15:guide>
        <p15:guide id="19" pos="1847">
          <p15:clr>
            <a:srgbClr val="A4A3A4"/>
          </p15:clr>
        </p15:guide>
        <p15:guide id="20" orient="horz" pos="2759">
          <p15:clr>
            <a:srgbClr val="A4A3A4"/>
          </p15:clr>
        </p15:guide>
        <p15:guide id="21" orient="horz" pos="1628">
          <p15:clr>
            <a:srgbClr val="A4A3A4"/>
          </p15:clr>
        </p15:guide>
        <p15:guide id="22" pos="28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kie Barlow" initials="" lastIdx="6" clrIdx="0"/>
  <p:cmAuthor id="1" name="Christian Frei" initials="CF" lastIdx="12" clrIdx="1">
    <p:extLst>
      <p:ext uri="{19B8F6BF-5375-455C-9EA6-DF929625EA0E}">
        <p15:presenceInfo xmlns:p15="http://schemas.microsoft.com/office/powerpoint/2012/main" userId="S-1-5-21-1832937852-2116575123-337272265-338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C74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30" autoAdjust="0"/>
    <p:restoredTop sz="95856" autoAdjust="0"/>
  </p:normalViewPr>
  <p:slideViewPr>
    <p:cSldViewPr snapToObjects="1">
      <p:cViewPr varScale="1">
        <p:scale>
          <a:sx n="113" d="100"/>
          <a:sy n="113" d="100"/>
        </p:scale>
        <p:origin x="576" y="84"/>
      </p:cViewPr>
      <p:guideLst>
        <p:guide orient="horz" pos="1831"/>
        <p:guide orient="horz" pos="2762"/>
        <p:guide orient="horz" pos="990"/>
        <p:guide orient="horz" pos="3104"/>
        <p:guide orient="horz" pos="566"/>
        <p:guide orient="horz" pos="2639"/>
        <p:guide orient="horz" pos="758"/>
        <p:guide orient="horz" pos="145"/>
        <p:guide orient="horz" pos="1688"/>
        <p:guide orient="horz" pos="2828"/>
        <p:guide pos="5630"/>
        <p:guide pos="3788"/>
        <p:guide pos="2906"/>
        <p:guide pos="3674"/>
        <p:guide pos="3901"/>
        <p:guide pos="3018"/>
        <p:guide pos="2791"/>
        <p:guide pos="159"/>
        <p:guide pos="1847"/>
        <p:guide orient="horz" pos="2759"/>
        <p:guide orient="horz" pos="1628"/>
        <p:guide pos="2876"/>
      </p:guideLst>
    </p:cSldViewPr>
  </p:slideViewPr>
  <p:outlineViewPr>
    <p:cViewPr>
      <p:scale>
        <a:sx n="33" d="100"/>
        <a:sy n="33" d="100"/>
      </p:scale>
      <p:origin x="0" y="14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7" d="100"/>
          <a:sy n="47" d="100"/>
        </p:scale>
        <p:origin x="-2370" y="-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122E3A8-67DD-A54D-9ACE-7F6180D1A288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5D751CF-426F-9546-9000-18E529FDEBD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892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5BCB8AE-B9B2-1648-AE7C-D9F4FF496627}" type="datetimeFigureOut">
              <a:rPr lang="en-US" smtClean="0"/>
              <a:pPr/>
              <a:t>2/14/2023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7F34D1A-B7E5-DE48-8EA9-859D9DE6365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4333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4" algn="l" defTabSz="4571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7" algn="l" defTabSz="4571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52" algn="l" defTabSz="4571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36" algn="l" defTabSz="4571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19" algn="l" defTabSz="4571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3" algn="l" defTabSz="4571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87" algn="l" defTabSz="4571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1" algn="l" defTabSz="4571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4D1A-B7E5-DE48-8EA9-859D9DE6365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4D1A-B7E5-DE48-8EA9-859D9DE6365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4D1A-B7E5-DE48-8EA9-859D9DE6365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4D1A-B7E5-DE48-8EA9-859D9DE6365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2.bin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7"/>
          <p:cNvGraphicFramePr>
            <a:graphicFrameLocks/>
          </p:cNvGraphicFramePr>
          <p:nvPr/>
        </p:nvGraphicFramePr>
        <p:xfrm>
          <a:off x="647700" y="2983707"/>
          <a:ext cx="8496300" cy="2159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16704762" imgH="11809524" progId="">
                  <p:embed/>
                </p:oleObj>
              </mc:Choice>
              <mc:Fallback>
                <p:oleObj name="Photo Editor Photo" r:id="rId2" imgW="16704762" imgH="11809524" progId="">
                  <p:embed/>
                  <p:pic>
                    <p:nvPicPr>
                      <p:cNvPr id="4" name="Object 27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2983707"/>
                        <a:ext cx="8496300" cy="21597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1331913" y="511969"/>
            <a:ext cx="21590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0" bIns="0" anchor="ctr"/>
          <a:lstStyle>
            <a:lvl1pPr defTabSz="642938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defTabSz="642938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defTabSz="642938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defTabSz="642938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defTabSz="642938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defTabSz="642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defTabSz="642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defTabSz="642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defTabSz="642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GB" sz="1400">
                <a:solidFill>
                  <a:srgbClr val="005AA0"/>
                </a:solidFill>
                <a:latin typeface="Arial" charset="0"/>
              </a:rPr>
              <a:t>INTERNATIONAL 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GB" sz="1400">
                <a:solidFill>
                  <a:srgbClr val="005AA0"/>
                </a:solidFill>
                <a:latin typeface="Arial" charset="0"/>
              </a:rPr>
              <a:t>ELECTROTECHNICAL 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GB" sz="1400">
                <a:solidFill>
                  <a:srgbClr val="005AA0"/>
                </a:solidFill>
                <a:latin typeface="Arial" charset="0"/>
              </a:rPr>
              <a:t>COMMISSION</a:t>
            </a:r>
          </a:p>
        </p:txBody>
      </p:sp>
      <p:pic>
        <p:nvPicPr>
          <p:cNvPr id="6" name="Picture 25" descr="IEC logo RVB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485775"/>
            <a:ext cx="649288" cy="48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2" descr="smartgrid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1" y="2982516"/>
            <a:ext cx="3857625" cy="2159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1" y="1165622"/>
            <a:ext cx="7845425" cy="1619250"/>
          </a:xfrm>
        </p:spPr>
        <p:txBody>
          <a:bodyPr lIns="0" tIns="0" rIns="0" bIns="0"/>
          <a:lstStyle>
            <a:lvl1pPr>
              <a:defRPr sz="4000"/>
            </a:lvl1pPr>
          </a:lstStyle>
          <a:p>
            <a:pPr lvl="0"/>
            <a:r>
              <a:rPr lang="fr-FR" noProof="0"/>
              <a:t>Cliquez pour modifier le style du titre</a:t>
            </a:r>
            <a:endParaRPr lang="en-GB" noProof="0"/>
          </a:p>
        </p:txBody>
      </p:sp>
      <p:sp>
        <p:nvSpPr>
          <p:cNvPr id="312350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07000" y="3251597"/>
            <a:ext cx="3213100" cy="1619250"/>
          </a:xfrm>
        </p:spPr>
        <p:txBody>
          <a:bodyPr anchor="ctr"/>
          <a:lstStyle>
            <a:lvl1pPr marL="0" indent="0">
              <a:lnSpc>
                <a:spcPct val="120000"/>
              </a:lnSpc>
              <a:buFont typeface="Wingdings" pitchFamily="2" charset="2"/>
              <a:buNone/>
              <a:defRPr sz="3200"/>
            </a:lvl1pPr>
          </a:lstStyle>
          <a:p>
            <a:pPr lvl="0"/>
            <a:r>
              <a:rPr lang="fr-FR" noProof="0"/>
              <a:t>Cliquez pour modifier le style des sous-titres du masque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96398484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6D45E-7D23-4AD9-BCE0-68FF5A6DEF8C}" type="datetime1">
              <a:rPr lang="en-GB"/>
              <a:pPr>
                <a:defRPr/>
              </a:pPr>
              <a:t>14/02/2023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E41A1-E046-40A9-BCC8-34F7AA9377B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89205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5425" y="188119"/>
            <a:ext cx="1955800" cy="454818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4851" y="188119"/>
            <a:ext cx="5718175" cy="45481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5287B-2194-406B-BF05-2972146AAC60}" type="datetime1">
              <a:rPr lang="en-GB"/>
              <a:pPr>
                <a:defRPr/>
              </a:pPr>
              <a:t>14/02/2023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E7B76-0553-4523-9D7A-9758D5806FE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160395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2989" y="188119"/>
            <a:ext cx="7488237" cy="48577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704850" y="1268017"/>
            <a:ext cx="7773988" cy="3468290"/>
          </a:xfrm>
        </p:spPr>
        <p:txBody>
          <a:bodyPr/>
          <a:lstStyle/>
          <a:p>
            <a:pPr lvl="0"/>
            <a:r>
              <a:rPr lang="fr-FR" noProof="0"/>
              <a:t>Cliquez sur l'icône pour ajouter un tableau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43077-24F3-47AA-9B47-A128BBBC5A02}" type="datetime1">
              <a:rPr lang="en-GB"/>
              <a:pPr>
                <a:defRPr/>
              </a:pPr>
              <a:t>14/02/2023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16EC7-6AD3-4C39-9DFC-4F1A55A55DD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440594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b="0" baseline="0"/>
            </a:lvl3pPr>
            <a:lvl4pPr marL="2152650" indent="-228600">
              <a:defRPr b="0"/>
            </a:lvl4pPr>
            <a:lvl5pPr marL="2693988" indent="-228600">
              <a:defRPr b="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B57B7-9509-4C23-90E1-6CFB7E9B4620}" type="datetime1">
              <a:rPr lang="en-GB"/>
              <a:pPr>
                <a:defRPr/>
              </a:pPr>
              <a:t>14/02/2023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CAD69-F078-469C-A7EB-51868B5D64A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617368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80C9D-1FE5-4E33-A984-4C4B867D9C77}" type="datetime1">
              <a:rPr lang="en-GB"/>
              <a:pPr>
                <a:defRPr/>
              </a:pPr>
              <a:t>14/02/2023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23C04-25CD-4A3F-A58A-082A0F224B4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215418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4850" y="1268017"/>
            <a:ext cx="3810000" cy="34682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7250" y="1268017"/>
            <a:ext cx="3811588" cy="34682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3413-4EB5-4E60-B23D-23DE819D09BB}" type="datetime1">
              <a:rPr lang="en-GB"/>
              <a:pPr>
                <a:defRPr/>
              </a:pPr>
              <a:t>14/02/2023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FC0C6-751F-4B9C-B13A-87543A758D7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603318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F66D3-5097-4CC1-97B0-E4C0F841D80A}" type="datetime1">
              <a:rPr lang="en-GB"/>
              <a:pPr>
                <a:defRPr/>
              </a:pPr>
              <a:t>14/02/2023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068D2-CE79-4216-A21F-256E286C13E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51771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985C9-90F3-47C3-9767-EF5D0A06B52C}" type="datetime1">
              <a:rPr lang="en-GB"/>
              <a:pPr>
                <a:defRPr/>
              </a:pPr>
              <a:t>14/02/2023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5F62C-4386-4ACE-A49A-0FEDB9CB562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854474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A65DD-AC58-46A0-A786-E5A914D3574F}" type="datetime1">
              <a:rPr lang="en-GB"/>
              <a:pPr>
                <a:defRPr/>
              </a:pPr>
              <a:t>14/02/2023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6CF8F-591D-43A7-900F-1DA06B141B8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543871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0E86A-4FBB-4286-B3F3-99D9B1A27B1D}" type="datetime1">
              <a:rPr lang="en-GB"/>
              <a:pPr>
                <a:defRPr/>
              </a:pPr>
              <a:t>14/02/2023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94302-B73D-4E45-83DF-F7D1627961A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9327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0F301-120C-4558-A3F1-1B07EC44B5A3}" type="datetime1">
              <a:rPr lang="en-GB"/>
              <a:pPr>
                <a:defRPr/>
              </a:pPr>
              <a:t>14/02/2023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693A4-2BBA-4929-9903-A4078BDC4F2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05487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5"/>
          <p:cNvGraphicFramePr>
            <a:graphicFrameLocks/>
          </p:cNvGraphicFramePr>
          <p:nvPr/>
        </p:nvGraphicFramePr>
        <p:xfrm>
          <a:off x="1" y="0"/>
          <a:ext cx="9140825" cy="863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14" imgW="16704762" imgH="11809524" progId="">
                  <p:embed/>
                </p:oleObj>
              </mc:Choice>
              <mc:Fallback>
                <p:oleObj name="Photo Editor Photo" r:id="rId14" imgW="16704762" imgH="11809524" progId="">
                  <p:embed/>
                  <p:pic>
                    <p:nvPicPr>
                      <p:cNvPr id="1026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9140825" cy="8632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4850" y="1268017"/>
            <a:ext cx="7773988" cy="3468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Text level 1</a:t>
            </a:r>
          </a:p>
          <a:p>
            <a:pPr lvl="1"/>
            <a:r>
              <a:rPr lang="en-GB"/>
              <a:t>Text level 2</a:t>
            </a:r>
          </a:p>
          <a:p>
            <a:pPr lvl="2"/>
            <a:r>
              <a:rPr lang="en-GB"/>
              <a:t>Text level 3</a:t>
            </a:r>
          </a:p>
        </p:txBody>
      </p:sp>
      <p:sp>
        <p:nvSpPr>
          <p:cNvPr id="311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826" y="4851797"/>
            <a:ext cx="11652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626262"/>
                </a:solidFill>
              </a:defRPr>
            </a:lvl1pPr>
          </a:lstStyle>
          <a:p>
            <a:pPr>
              <a:defRPr/>
            </a:pPr>
            <a:fld id="{D82D8F47-9901-4E1E-BCCB-861AC55AD1E1}" type="datetime1">
              <a:rPr lang="en-GB"/>
              <a:pPr>
                <a:defRPr/>
              </a:pPr>
              <a:t>14/02/2023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311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35150" y="4851797"/>
            <a:ext cx="58245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1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1789" y="4832747"/>
            <a:ext cx="1012825" cy="26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000">
                <a:solidFill>
                  <a:srgbClr val="9C9D9F"/>
                </a:solidFill>
              </a:defRPr>
            </a:lvl1pPr>
          </a:lstStyle>
          <a:p>
            <a:pPr>
              <a:defRPr/>
            </a:pPr>
            <a:fld id="{702C094B-571F-418D-933A-4B07697750EF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042989" y="188119"/>
            <a:ext cx="7488237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ADD TITLE</a:t>
            </a:r>
          </a:p>
        </p:txBody>
      </p:sp>
      <p:pic>
        <p:nvPicPr>
          <p:cNvPr id="1032" name="Picture 24" descr="IEC logo RVB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119"/>
            <a:ext cx="649288" cy="48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</a:defRPr>
      </a:lvl9pPr>
    </p:titleStyle>
    <p:bodyStyle>
      <a:lvl1pPr marL="442913" indent="-442913" algn="l" defTabSz="179388" rtl="0" eaLnBrk="1" fontAlgn="ctr" hangingPunct="1">
        <a:spcBef>
          <a:spcPct val="50000"/>
        </a:spcBef>
        <a:spcAft>
          <a:spcPct val="0"/>
        </a:spcAft>
        <a:buClr>
          <a:srgbClr val="58585A"/>
        </a:buClr>
        <a:buSzPct val="150000"/>
        <a:buFont typeface="Wingdings" pitchFamily="2" charset="2"/>
        <a:buChar char="§"/>
        <a:defRPr sz="2800" b="1">
          <a:solidFill>
            <a:srgbClr val="58585A"/>
          </a:solidFill>
          <a:latin typeface="+mn-lt"/>
          <a:ea typeface="+mn-ea"/>
          <a:cs typeface="+mn-cs"/>
        </a:defRPr>
      </a:lvl1pPr>
      <a:lvl2pPr marL="987425" indent="-365125" algn="l" defTabSz="179388" rtl="0" eaLnBrk="1" fontAlgn="ctr" hangingPunct="1">
        <a:spcBef>
          <a:spcPct val="50000"/>
        </a:spcBef>
        <a:spcAft>
          <a:spcPct val="0"/>
        </a:spcAft>
        <a:buClr>
          <a:srgbClr val="58585A"/>
        </a:buClr>
        <a:buSzPct val="150000"/>
        <a:buFont typeface="Wingdings" pitchFamily="2" charset="2"/>
        <a:buChar char="§"/>
        <a:defRPr sz="2400" b="1">
          <a:solidFill>
            <a:srgbClr val="58585A"/>
          </a:solidFill>
          <a:latin typeface="+mn-lt"/>
          <a:ea typeface="+mn-ea"/>
        </a:defRPr>
      </a:lvl2pPr>
      <a:lvl3pPr marL="1611313" indent="-354013" algn="l" defTabSz="179388" rtl="0" eaLnBrk="1" fontAlgn="ctr" hangingPunct="1">
        <a:spcBef>
          <a:spcPct val="50000"/>
        </a:spcBef>
        <a:spcAft>
          <a:spcPct val="0"/>
        </a:spcAft>
        <a:buClr>
          <a:srgbClr val="58585A"/>
        </a:buClr>
        <a:buSzPct val="150000"/>
        <a:buFont typeface="Wingdings" pitchFamily="2" charset="2"/>
        <a:buChar char="§"/>
        <a:defRPr sz="2000" b="1">
          <a:solidFill>
            <a:srgbClr val="58585A"/>
          </a:solidFill>
          <a:latin typeface="+mn-lt"/>
          <a:ea typeface="+mn-ea"/>
        </a:defRPr>
      </a:lvl3pPr>
      <a:lvl4pPr marL="3162300" indent="-228600" algn="l" defTabSz="179388" rtl="0" eaLnBrk="1" fontAlgn="base" hangingPunct="1">
        <a:spcBef>
          <a:spcPct val="20000"/>
        </a:spcBef>
        <a:spcAft>
          <a:spcPct val="0"/>
        </a:spcAft>
        <a:buClr>
          <a:srgbClr val="5A5A5A"/>
        </a:buClr>
        <a:buSzPct val="75000"/>
        <a:buFont typeface="Wingdings" pitchFamily="2" charset="2"/>
        <a:buChar char="§"/>
        <a:defRPr sz="1500" b="1">
          <a:solidFill>
            <a:srgbClr val="58585A"/>
          </a:solidFill>
          <a:latin typeface="+mn-lt"/>
          <a:ea typeface="+mn-ea"/>
        </a:defRPr>
      </a:lvl4pPr>
      <a:lvl5pPr marL="3570288" indent="-228600" algn="l" defTabSz="179388" rtl="0" eaLnBrk="1" fontAlgn="base" hangingPunct="1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sz="1300" b="1">
          <a:solidFill>
            <a:srgbClr val="58585A"/>
          </a:solidFill>
          <a:latin typeface="+mn-lt"/>
          <a:ea typeface="+mn-ea"/>
        </a:defRPr>
      </a:lvl5pPr>
      <a:lvl6pPr marL="4027488" indent="-228600" algn="l" defTabSz="179388" rtl="0" eaLnBrk="1" fontAlgn="base" hangingPunct="1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sz="1300" b="1">
          <a:solidFill>
            <a:srgbClr val="58585A"/>
          </a:solidFill>
          <a:latin typeface="+mn-lt"/>
          <a:ea typeface="+mn-ea"/>
        </a:defRPr>
      </a:lvl6pPr>
      <a:lvl7pPr marL="4484688" indent="-228600" algn="l" defTabSz="179388" rtl="0" eaLnBrk="1" fontAlgn="base" hangingPunct="1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sz="1300" b="1">
          <a:solidFill>
            <a:srgbClr val="58585A"/>
          </a:solidFill>
          <a:latin typeface="+mn-lt"/>
          <a:ea typeface="+mn-ea"/>
        </a:defRPr>
      </a:lvl7pPr>
      <a:lvl8pPr marL="4941888" indent="-228600" algn="l" defTabSz="179388" rtl="0" eaLnBrk="1" fontAlgn="base" hangingPunct="1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sz="1300" b="1">
          <a:solidFill>
            <a:srgbClr val="58585A"/>
          </a:solidFill>
          <a:latin typeface="+mn-lt"/>
          <a:ea typeface="+mn-ea"/>
        </a:defRPr>
      </a:lvl8pPr>
      <a:lvl9pPr marL="5399088" indent="-228600" algn="l" defTabSz="179388" rtl="0" eaLnBrk="1" fontAlgn="base" hangingPunct="1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sz="1300" b="1">
          <a:solidFill>
            <a:srgbClr val="58585A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Change tracking in SCL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Th. </a:t>
            </a:r>
            <a:r>
              <a:rPr lang="en-US" sz="2000" dirty="0" err="1"/>
              <a:t>Dufaure</a:t>
            </a:r>
            <a:r>
              <a:rPr lang="en-US" sz="2000" dirty="0"/>
              <a:t>, C. Bloch, P. Martin, Ch. Brunner, Ch. Frei, W. Wimmer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V4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2017-01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work - 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975667"/>
            <a:ext cx="8115622" cy="3857079"/>
          </a:xfrm>
        </p:spPr>
        <p:txBody>
          <a:bodyPr/>
          <a:lstStyle/>
          <a:p>
            <a:r>
              <a:rPr lang="en-GB" sz="2400" dirty="0"/>
              <a:t>Add SCL attributes</a:t>
            </a:r>
          </a:p>
          <a:p>
            <a:pPr lvl="1"/>
            <a:r>
              <a:rPr lang="en-GB" sz="2000" dirty="0" err="1"/>
              <a:t>IED.SCDversion</a:t>
            </a:r>
            <a:r>
              <a:rPr lang="en-GB" sz="2000" dirty="0"/>
              <a:t>, </a:t>
            </a:r>
            <a:r>
              <a:rPr lang="en-GB" sz="2000" dirty="0" err="1"/>
              <a:t>IED.SCDrevision</a:t>
            </a:r>
            <a:endParaRPr lang="en-GB" sz="2000" dirty="0"/>
          </a:p>
          <a:p>
            <a:pPr lvl="2"/>
            <a:r>
              <a:rPr lang="en-GB" sz="1800" dirty="0"/>
              <a:t>Updated by ICT only</a:t>
            </a:r>
          </a:p>
          <a:p>
            <a:pPr lvl="2"/>
            <a:r>
              <a:rPr lang="en-GB" sz="1800" dirty="0"/>
              <a:t>Indicates latest SCD Version / Revision imported by ICT</a:t>
            </a:r>
          </a:p>
          <a:p>
            <a:pPr>
              <a:buNone/>
            </a:pPr>
            <a:r>
              <a:rPr lang="en-GB" sz="1800" dirty="0"/>
              <a:t>-&gt;</a:t>
            </a:r>
            <a:r>
              <a:rPr lang="en-GB" sz="2400" dirty="0"/>
              <a:t> </a:t>
            </a:r>
            <a:r>
              <a:rPr lang="en-GB" sz="1800" dirty="0"/>
              <a:t>SCT can easily indicates that the ICT has to be updated with the </a:t>
            </a:r>
            <a:r>
              <a:rPr lang="en-GB" sz="1800" dirty="0" err="1"/>
              <a:t>minSCDversion</a:t>
            </a:r>
            <a:r>
              <a:rPr lang="en-GB" sz="1800" dirty="0"/>
              <a:t> / revision</a:t>
            </a:r>
          </a:p>
          <a:p>
            <a:pPr>
              <a:buNone/>
            </a:pPr>
            <a:r>
              <a:rPr lang="en-GB" sz="1800" dirty="0"/>
              <a:t>-&gt; ICT can easily verify if latest SCD version contains modifications of relevant for the device configuration</a:t>
            </a:r>
          </a:p>
          <a:p>
            <a:pPr lvl="2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CAD69-F078-469C-A7EB-51868B5D64A5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work - 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975667"/>
            <a:ext cx="8115622" cy="3857079"/>
          </a:xfrm>
        </p:spPr>
        <p:txBody>
          <a:bodyPr/>
          <a:lstStyle/>
          <a:p>
            <a:r>
              <a:rPr lang="en-GB" sz="2400" dirty="0"/>
              <a:t>Extend DPL CDC</a:t>
            </a:r>
          </a:p>
          <a:p>
            <a:pPr lvl="1"/>
            <a:r>
              <a:rPr lang="en-GB" sz="2000" dirty="0" err="1"/>
              <a:t>scdVersion</a:t>
            </a:r>
            <a:r>
              <a:rPr lang="en-GB" sz="2000" dirty="0"/>
              <a:t>, </a:t>
            </a:r>
            <a:r>
              <a:rPr lang="en-GB" sz="2000" dirty="0" err="1"/>
              <a:t>scdRevision</a:t>
            </a:r>
            <a:r>
              <a:rPr lang="en-GB" sz="2000" dirty="0"/>
              <a:t>, </a:t>
            </a:r>
            <a:r>
              <a:rPr lang="en-GB" sz="2000" dirty="0" err="1"/>
              <a:t>iidVersion</a:t>
            </a:r>
            <a:r>
              <a:rPr lang="en-GB" sz="2000" dirty="0"/>
              <a:t>, </a:t>
            </a:r>
            <a:r>
              <a:rPr lang="en-GB" sz="2000" dirty="0" err="1"/>
              <a:t>iidRevision</a:t>
            </a:r>
            <a:endParaRPr lang="en-GB" sz="2000" dirty="0"/>
          </a:p>
          <a:p>
            <a:pPr lvl="2"/>
            <a:r>
              <a:rPr lang="en-GB" sz="1800" dirty="0"/>
              <a:t>Updated by ICT only</a:t>
            </a:r>
          </a:p>
          <a:p>
            <a:pPr lvl="2"/>
            <a:r>
              <a:rPr lang="en-GB" sz="1800" dirty="0"/>
              <a:t>Indicates </a:t>
            </a:r>
            <a:r>
              <a:rPr lang="en-GB" sz="1800" u="sng" dirty="0"/>
              <a:t>at physical device level</a:t>
            </a:r>
            <a:r>
              <a:rPr lang="en-GB" sz="1800" dirty="0"/>
              <a:t>  latest SCD Version / Revision imported by ICT</a:t>
            </a:r>
          </a:p>
          <a:p>
            <a:pPr lvl="2"/>
            <a:r>
              <a:rPr lang="en-GB" sz="1800" dirty="0"/>
              <a:t>Indicates IID Version / Revision used by ICT when created CID</a:t>
            </a:r>
          </a:p>
          <a:p>
            <a:pPr>
              <a:buNone/>
            </a:pPr>
            <a:r>
              <a:rPr lang="en-GB" sz="1600" dirty="0"/>
              <a:t>-&gt; Online tool can easily verify if latest versions were used for device configuration (System Management, Integrity of configurations)</a:t>
            </a:r>
          </a:p>
          <a:p>
            <a:pPr>
              <a:buNone/>
            </a:pPr>
            <a:r>
              <a:rPr lang="en-GB" sz="1400" dirty="0"/>
              <a:t>*a physical device usually contain several hierarchically organized </a:t>
            </a:r>
            <a:r>
              <a:rPr lang="en-GB" sz="1400" dirty="0" err="1"/>
              <a:t>LDevice</a:t>
            </a:r>
            <a:r>
              <a:rPr lang="en-GB" sz="1400" dirty="0"/>
              <a:t>. A single SCL file is used for the configuration purpose, therefore a single location is sufficient. An analysis involving </a:t>
            </a:r>
            <a:r>
              <a:rPr lang="en-GB" sz="1400" dirty="0" err="1"/>
              <a:t>paramRev</a:t>
            </a:r>
            <a:r>
              <a:rPr lang="en-GB" sz="1400" dirty="0"/>
              <a:t>, </a:t>
            </a:r>
            <a:r>
              <a:rPr lang="en-GB" sz="1400" dirty="0" err="1"/>
              <a:t>valueRev</a:t>
            </a:r>
            <a:r>
              <a:rPr lang="en-GB" sz="1400" dirty="0"/>
              <a:t> is </a:t>
            </a:r>
            <a:r>
              <a:rPr lang="en-GB" sz="1400" dirty="0" err="1"/>
              <a:t>powerfull</a:t>
            </a:r>
            <a:r>
              <a:rPr lang="en-GB" sz="1400" dirty="0"/>
              <a:t> </a:t>
            </a:r>
            <a:r>
              <a:rPr lang="en-GB" sz="1400"/>
              <a:t>to locate </a:t>
            </a:r>
            <a:r>
              <a:rPr lang="en-GB" sz="1400" dirty="0"/>
              <a:t>the online modifications.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CAD69-F078-469C-A7EB-51868B5D64A5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508104" y="228371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: SCT uses intended </a:t>
            </a:r>
            <a:r>
              <a:rPr lang="en-US" dirty="0" err="1"/>
              <a:t>IxD</a:t>
            </a:r>
            <a:r>
              <a:rPr lang="en-US" dirty="0"/>
              <a:t> file?</a:t>
            </a:r>
            <a:br>
              <a:rPr lang="en-US" dirty="0"/>
            </a:br>
            <a:r>
              <a:rPr lang="en-US" dirty="0"/>
              <a:t>ICT uses intended SCD file?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 purpose</a:t>
            </a:r>
          </a:p>
          <a:p>
            <a:pPr lvl="1"/>
            <a:r>
              <a:rPr lang="en-US" dirty="0"/>
              <a:t>ICT / IED engineer checks that SCT / system engineer used the intended </a:t>
            </a:r>
            <a:r>
              <a:rPr lang="en-US" dirty="0" err="1"/>
              <a:t>IxD</a:t>
            </a:r>
            <a:r>
              <a:rPr lang="en-US" dirty="0"/>
              <a:t> for system engineering</a:t>
            </a:r>
          </a:p>
          <a:p>
            <a:r>
              <a:rPr lang="en-US" dirty="0"/>
              <a:t>Final purpose</a:t>
            </a:r>
          </a:p>
          <a:p>
            <a:pPr lvl="1"/>
            <a:r>
              <a:rPr lang="en-US" dirty="0"/>
              <a:t>IED has intended configuration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CAD69-F078-469C-A7EB-51868B5D64A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90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1: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IED configuration from ICT is identified by</a:t>
            </a:r>
          </a:p>
          <a:p>
            <a:pPr lvl="1"/>
            <a:r>
              <a:rPr lang="en-US" sz="2000" dirty="0" err="1"/>
              <a:t>NamPlt.configVersion</a:t>
            </a:r>
            <a:r>
              <a:rPr lang="en-US" sz="2000" dirty="0"/>
              <a:t>, .</a:t>
            </a:r>
            <a:r>
              <a:rPr lang="en-US" sz="2000" dirty="0" err="1"/>
              <a:t>paramRev</a:t>
            </a:r>
            <a:r>
              <a:rPr lang="en-US" sz="2000" dirty="0"/>
              <a:t>, .</a:t>
            </a:r>
            <a:r>
              <a:rPr lang="en-US" sz="2000" dirty="0" err="1"/>
              <a:t>valRev</a:t>
            </a:r>
            <a:endParaRPr lang="en-US" sz="2000" dirty="0"/>
          </a:p>
          <a:p>
            <a:pPr lvl="1"/>
            <a:r>
              <a:rPr lang="en-US" sz="2000" dirty="0"/>
              <a:t>Usable online as well as between SCT/ICT</a:t>
            </a:r>
          </a:p>
          <a:p>
            <a:pPr lvl="1"/>
            <a:r>
              <a:rPr lang="en-US" sz="2000" dirty="0"/>
              <a:t>Draw back: Is defined per LD, i.e. all LDs need to be checked</a:t>
            </a:r>
          </a:p>
          <a:p>
            <a:r>
              <a:rPr lang="en-US" dirty="0"/>
              <a:t>Proposed solution</a:t>
            </a:r>
          </a:p>
          <a:p>
            <a:pPr lvl="1"/>
            <a:r>
              <a:rPr lang="en-US" sz="2000" dirty="0"/>
              <a:t>LPHD contains </a:t>
            </a:r>
            <a:r>
              <a:rPr lang="en-US" sz="2000" dirty="0" err="1"/>
              <a:t>RevPlt:LPL</a:t>
            </a:r>
            <a:r>
              <a:rPr lang="en-US" sz="2000" dirty="0"/>
              <a:t> containing IED level </a:t>
            </a:r>
            <a:r>
              <a:rPr lang="en-US" sz="2000" dirty="0" err="1"/>
              <a:t>configVersion</a:t>
            </a:r>
            <a:r>
              <a:rPr lang="en-US" sz="2000" dirty="0"/>
              <a:t> / </a:t>
            </a:r>
            <a:r>
              <a:rPr lang="en-US" sz="2000" dirty="0" err="1"/>
              <a:t>paramRev</a:t>
            </a:r>
            <a:r>
              <a:rPr lang="en-US" sz="2000" dirty="0"/>
              <a:t> / </a:t>
            </a:r>
            <a:r>
              <a:rPr lang="en-US" sz="2000" dirty="0" err="1"/>
              <a:t>valRev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CAD69-F078-469C-A7EB-51868B5D64A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22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Arrow Connector 30"/>
          <p:cNvCxnSpPr>
            <a:stCxn id="30" idx="3"/>
            <a:endCxn id="39" idx="1"/>
          </p:cNvCxnSpPr>
          <p:nvPr/>
        </p:nvCxnSpPr>
        <p:spPr bwMode="auto">
          <a:xfrm>
            <a:off x="1293498" y="3008153"/>
            <a:ext cx="1328177" cy="9331"/>
          </a:xfrm>
          <a:prstGeom prst="straightConnector1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flow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CAD69-F078-469C-A7EB-51868B5D64A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2716173" y="2715766"/>
            <a:ext cx="115212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Arial" charset="0"/>
                <a:ea typeface="Osaka" pitchFamily="-92" charset="-128"/>
              </a:rPr>
              <a:t>ICT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876256" y="2715766"/>
            <a:ext cx="115212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800" b="1" dirty="0">
                <a:solidFill>
                  <a:schemeClr val="accent6"/>
                </a:solidFill>
                <a:latin typeface="Arial" charset="0"/>
                <a:ea typeface="Osaka" pitchFamily="-92" charset="-128"/>
              </a:rPr>
              <a:t>S</a:t>
            </a:r>
            <a:r>
              <a:rPr kumimoji="0" lang="en-US" sz="38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Arial" charset="0"/>
                <a:ea typeface="Osaka" pitchFamily="-92" charset="-128"/>
              </a:rPr>
              <a:t>CT</a:t>
            </a:r>
          </a:p>
        </p:txBody>
      </p:sp>
      <p:sp>
        <p:nvSpPr>
          <p:cNvPr id="8" name="Folded Corner 7"/>
          <p:cNvSpPr/>
          <p:nvPr/>
        </p:nvSpPr>
        <p:spPr bwMode="auto">
          <a:xfrm>
            <a:off x="4860032" y="1379984"/>
            <a:ext cx="648072" cy="367308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IxD</a:t>
            </a:r>
            <a:endParaRPr kumimoji="0" lang="en-US" sz="2000" i="0" u="none" strike="noStrike" cap="none" normalizeH="0" baseline="0" dirty="0">
              <a:ln>
                <a:noFill/>
              </a:ln>
              <a:solidFill>
                <a:srgbClr val="58585A"/>
              </a:solidFill>
              <a:effectLst/>
              <a:latin typeface="Arial" charset="0"/>
              <a:ea typeface="Osaka" pitchFamily="-92" charset="-128"/>
            </a:endParaRPr>
          </a:p>
        </p:txBody>
      </p:sp>
      <p:sp>
        <p:nvSpPr>
          <p:cNvPr id="9" name="Line Callout 1 8"/>
          <p:cNvSpPr/>
          <p:nvPr/>
        </p:nvSpPr>
        <p:spPr bwMode="auto">
          <a:xfrm>
            <a:off x="6516216" y="920687"/>
            <a:ext cx="2448272" cy="1180699"/>
          </a:xfrm>
          <a:prstGeom prst="borderCallout1">
            <a:avLst>
              <a:gd name="adj1" fmla="val 18750"/>
              <a:gd name="adj2" fmla="val -1175"/>
              <a:gd name="adj3" fmla="val 114733"/>
              <a:gd name="adj4" fmla="val -41544"/>
            </a:avLst>
          </a:prstGeom>
          <a:solidFill>
            <a:srgbClr val="FFFFCC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Header.version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IV1 (if IR1 was IID, else IV2)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Header.Revision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IR2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IED.LPHD.configRev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= I2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IED.LPHD.paramRev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IED.LPHD.valRev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2</a:t>
            </a:r>
          </a:p>
        </p:txBody>
      </p:sp>
      <p:sp>
        <p:nvSpPr>
          <p:cNvPr id="11" name="Line Callout 1 10"/>
          <p:cNvSpPr/>
          <p:nvPr/>
        </p:nvSpPr>
        <p:spPr bwMode="auto">
          <a:xfrm>
            <a:off x="6561534" y="3969468"/>
            <a:ext cx="2448272" cy="996033"/>
          </a:xfrm>
          <a:prstGeom prst="borderCallout1">
            <a:avLst>
              <a:gd name="adj1" fmla="val 58195"/>
              <a:gd name="adj2" fmla="val -1175"/>
              <a:gd name="adj3" fmla="val 61340"/>
              <a:gd name="adj4" fmla="val -42656"/>
            </a:avLst>
          </a:prstGeom>
          <a:solidFill>
            <a:srgbClr val="FFFFCC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Header.version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SV1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Header.Revision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SR1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IED.LPHD.configRev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= I1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IED.LPHD.paramRev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IED.LPHD.valRev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1</a:t>
            </a:r>
          </a:p>
        </p:txBody>
      </p:sp>
      <p:sp>
        <p:nvSpPr>
          <p:cNvPr id="12" name="Line Callout 1 11"/>
          <p:cNvSpPr/>
          <p:nvPr/>
        </p:nvSpPr>
        <p:spPr bwMode="auto">
          <a:xfrm>
            <a:off x="49216" y="1719732"/>
            <a:ext cx="2448272" cy="996033"/>
          </a:xfrm>
          <a:prstGeom prst="borderCallout1">
            <a:avLst>
              <a:gd name="adj1" fmla="val 98823"/>
              <a:gd name="adj2" fmla="val 57643"/>
              <a:gd name="adj3" fmla="val 117497"/>
              <a:gd name="adj4" fmla="val 68656"/>
            </a:avLst>
          </a:prstGeom>
          <a:solidFill>
            <a:srgbClr val="FFFFCC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Header.version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CI1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Header.Revision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CI1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IED.LPHD.configRev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= I2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IED.LPHD.paramRev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IED.LPHD.valRev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2</a:t>
            </a:r>
          </a:p>
        </p:txBody>
      </p:sp>
      <p:sp>
        <p:nvSpPr>
          <p:cNvPr id="13" name="Folded Corner 12"/>
          <p:cNvSpPr/>
          <p:nvPr/>
        </p:nvSpPr>
        <p:spPr bwMode="auto">
          <a:xfrm>
            <a:off x="4860032" y="2269728"/>
            <a:ext cx="648072" cy="367308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IID</a:t>
            </a:r>
          </a:p>
        </p:txBody>
      </p:sp>
      <p:sp>
        <p:nvSpPr>
          <p:cNvPr id="14" name="Folded Corner 13"/>
          <p:cNvSpPr/>
          <p:nvPr/>
        </p:nvSpPr>
        <p:spPr bwMode="auto">
          <a:xfrm>
            <a:off x="4860032" y="4220666"/>
            <a:ext cx="648072" cy="367308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58585A"/>
                </a:solidFill>
                <a:latin typeface="Arial" charset="0"/>
                <a:ea typeface="Osaka" pitchFamily="-92" charset="-128"/>
              </a:rPr>
              <a:t>SC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D</a:t>
            </a:r>
          </a:p>
        </p:txBody>
      </p:sp>
      <p:cxnSp>
        <p:nvCxnSpPr>
          <p:cNvPr id="16" name="Straight Arrow Connector 15"/>
          <p:cNvCxnSpPr>
            <a:stCxn id="6" idx="0"/>
            <a:endCxn id="8" idx="1"/>
          </p:cNvCxnSpPr>
          <p:nvPr/>
        </p:nvCxnSpPr>
        <p:spPr bwMode="auto">
          <a:xfrm rot="5400000" flipH="1" flipV="1">
            <a:off x="3500070" y="1355805"/>
            <a:ext cx="1152128" cy="1567795"/>
          </a:xfrm>
          <a:prstGeom prst="curvedConnector2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5"/>
          <p:cNvCxnSpPr>
            <a:stCxn id="8" idx="3"/>
            <a:endCxn id="7" idx="0"/>
          </p:cNvCxnSpPr>
          <p:nvPr/>
        </p:nvCxnSpPr>
        <p:spPr bwMode="auto">
          <a:xfrm>
            <a:off x="5508104" y="1563638"/>
            <a:ext cx="1944216" cy="1152128"/>
          </a:xfrm>
          <a:prstGeom prst="curvedConnector2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15"/>
          <p:cNvCxnSpPr>
            <a:stCxn id="7" idx="2"/>
            <a:endCxn id="14" idx="3"/>
          </p:cNvCxnSpPr>
          <p:nvPr/>
        </p:nvCxnSpPr>
        <p:spPr bwMode="auto">
          <a:xfrm rot="5400000">
            <a:off x="5928323" y="2880322"/>
            <a:ext cx="1103779" cy="1944216"/>
          </a:xfrm>
          <a:prstGeom prst="curvedConnector2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15"/>
          <p:cNvCxnSpPr>
            <a:stCxn id="14" idx="1"/>
            <a:endCxn id="6" idx="2"/>
          </p:cNvCxnSpPr>
          <p:nvPr/>
        </p:nvCxnSpPr>
        <p:spPr bwMode="auto">
          <a:xfrm rot="10800000">
            <a:off x="3292238" y="3300542"/>
            <a:ext cx="1567795" cy="1103779"/>
          </a:xfrm>
          <a:prstGeom prst="curvedConnector2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Folded Corner 27"/>
          <p:cNvSpPr/>
          <p:nvPr/>
        </p:nvSpPr>
        <p:spPr bwMode="auto">
          <a:xfrm>
            <a:off x="4860032" y="3452236"/>
            <a:ext cx="648072" cy="367308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58585A"/>
                </a:solidFill>
                <a:latin typeface="Arial" charset="0"/>
                <a:ea typeface="Osaka" pitchFamily="-92" charset="-128"/>
              </a:rPr>
              <a:t>SC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D</a:t>
            </a:r>
          </a:p>
        </p:txBody>
      </p:sp>
      <p:cxnSp>
        <p:nvCxnSpPr>
          <p:cNvPr id="29" name="Straight Arrow Connector 15"/>
          <p:cNvCxnSpPr>
            <a:stCxn id="7" idx="1"/>
            <a:endCxn id="28" idx="3"/>
          </p:cNvCxnSpPr>
          <p:nvPr/>
        </p:nvCxnSpPr>
        <p:spPr bwMode="auto">
          <a:xfrm rot="10800000" flipV="1">
            <a:off x="5508104" y="3008154"/>
            <a:ext cx="1368152" cy="627736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15"/>
          <p:cNvCxnSpPr>
            <a:stCxn id="28" idx="1"/>
            <a:endCxn id="6" idx="3"/>
          </p:cNvCxnSpPr>
          <p:nvPr/>
        </p:nvCxnSpPr>
        <p:spPr bwMode="auto">
          <a:xfrm rot="10800000">
            <a:off x="3868302" y="3008154"/>
            <a:ext cx="991731" cy="627736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15"/>
          <p:cNvCxnSpPr>
            <a:stCxn id="6" idx="3"/>
            <a:endCxn id="13" idx="1"/>
          </p:cNvCxnSpPr>
          <p:nvPr/>
        </p:nvCxnSpPr>
        <p:spPr bwMode="auto">
          <a:xfrm flipV="1">
            <a:off x="3868301" y="2453382"/>
            <a:ext cx="991731" cy="554772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15"/>
          <p:cNvCxnSpPr>
            <a:stCxn id="13" idx="3"/>
            <a:endCxn id="7" idx="1"/>
          </p:cNvCxnSpPr>
          <p:nvPr/>
        </p:nvCxnSpPr>
        <p:spPr bwMode="auto">
          <a:xfrm>
            <a:off x="5508104" y="2453382"/>
            <a:ext cx="1368152" cy="554772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Oval 40"/>
          <p:cNvSpPr/>
          <p:nvPr/>
        </p:nvSpPr>
        <p:spPr bwMode="auto">
          <a:xfrm>
            <a:off x="3344415" y="2066270"/>
            <a:ext cx="338336" cy="30295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1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6858770" y="2100374"/>
            <a:ext cx="338336" cy="30295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2</a:t>
            </a:r>
          </a:p>
        </p:txBody>
      </p:sp>
      <p:sp>
        <p:nvSpPr>
          <p:cNvPr id="46" name="Oval 45"/>
          <p:cNvSpPr/>
          <p:nvPr/>
        </p:nvSpPr>
        <p:spPr bwMode="auto">
          <a:xfrm>
            <a:off x="3682751" y="3889105"/>
            <a:ext cx="338336" cy="30295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4</a:t>
            </a:r>
          </a:p>
        </p:txBody>
      </p:sp>
      <p:sp>
        <p:nvSpPr>
          <p:cNvPr id="47" name="Oval 46"/>
          <p:cNvSpPr/>
          <p:nvPr/>
        </p:nvSpPr>
        <p:spPr bwMode="auto">
          <a:xfrm>
            <a:off x="6080719" y="3897898"/>
            <a:ext cx="338336" cy="30295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3</a:t>
            </a:r>
          </a:p>
        </p:txBody>
      </p:sp>
      <p:sp>
        <p:nvSpPr>
          <p:cNvPr id="48" name="Oval 47"/>
          <p:cNvSpPr/>
          <p:nvPr/>
        </p:nvSpPr>
        <p:spPr bwMode="auto">
          <a:xfrm>
            <a:off x="4161656" y="2590357"/>
            <a:ext cx="338336" cy="30295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5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5842992" y="2613378"/>
            <a:ext cx="338336" cy="30295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6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4139951" y="3170544"/>
            <a:ext cx="338336" cy="30295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8</a:t>
            </a:r>
          </a:p>
        </p:txBody>
      </p:sp>
      <p:sp>
        <p:nvSpPr>
          <p:cNvPr id="51" name="Oval 50"/>
          <p:cNvSpPr/>
          <p:nvPr/>
        </p:nvSpPr>
        <p:spPr bwMode="auto">
          <a:xfrm>
            <a:off x="5832688" y="3202399"/>
            <a:ext cx="338336" cy="30295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7</a:t>
            </a:r>
          </a:p>
        </p:txBody>
      </p:sp>
      <p:sp>
        <p:nvSpPr>
          <p:cNvPr id="52" name="Line Callout 1 51"/>
          <p:cNvSpPr/>
          <p:nvPr/>
        </p:nvSpPr>
        <p:spPr bwMode="auto">
          <a:xfrm>
            <a:off x="195894" y="3925268"/>
            <a:ext cx="2448272" cy="996033"/>
          </a:xfrm>
          <a:prstGeom prst="borderCallout1">
            <a:avLst>
              <a:gd name="adj1" fmla="val 20628"/>
              <a:gd name="adj2" fmla="val 100601"/>
              <a:gd name="adj3" fmla="val -22270"/>
              <a:gd name="adj4" fmla="val 189424"/>
            </a:avLst>
          </a:prstGeom>
          <a:solidFill>
            <a:srgbClr val="FFFFCC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Header.version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SV1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Header.Revision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SR2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IED.LPHD.configRev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= I2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IED.LPHD.paramRev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IED.LPHD.valRev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2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141370" y="2715765"/>
            <a:ext cx="115212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Arial" charset="0"/>
                <a:ea typeface="Osaka" pitchFamily="-92" charset="-128"/>
              </a:rPr>
              <a:t>IED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621675" y="2725096"/>
            <a:ext cx="115212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Arial" charset="0"/>
                <a:ea typeface="Osaka" pitchFamily="-92" charset="-128"/>
              </a:rPr>
              <a:t>ICT</a:t>
            </a:r>
          </a:p>
        </p:txBody>
      </p:sp>
      <p:sp>
        <p:nvSpPr>
          <p:cNvPr id="40" name="Line Callout 1 39"/>
          <p:cNvSpPr/>
          <p:nvPr/>
        </p:nvSpPr>
        <p:spPr bwMode="auto">
          <a:xfrm>
            <a:off x="1992288" y="889375"/>
            <a:ext cx="2448272" cy="996033"/>
          </a:xfrm>
          <a:prstGeom prst="borderCallout1">
            <a:avLst>
              <a:gd name="adj1" fmla="val 21227"/>
              <a:gd name="adj2" fmla="val 101661"/>
              <a:gd name="adj3" fmla="val 57388"/>
              <a:gd name="adj4" fmla="val 117120"/>
            </a:avLst>
          </a:prstGeom>
          <a:solidFill>
            <a:srgbClr val="FFFFCC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Header.version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IV1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Header.Revision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IR1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IED.LPHD.configRev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= I1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IED.LPHD.paramRev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IED.LPHD.valRev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1</a:t>
            </a:r>
          </a:p>
        </p:txBody>
      </p:sp>
      <p:sp>
        <p:nvSpPr>
          <p:cNvPr id="43" name="Folded Corner 42"/>
          <p:cNvSpPr/>
          <p:nvPr/>
        </p:nvSpPr>
        <p:spPr bwMode="auto">
          <a:xfrm>
            <a:off x="1738934" y="2840408"/>
            <a:ext cx="648072" cy="367308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58585A"/>
                </a:solidFill>
                <a:latin typeface="Arial" charset="0"/>
                <a:ea typeface="Osaka" pitchFamily="-92" charset="-128"/>
              </a:rPr>
              <a:t>C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ID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1362058" y="3118623"/>
            <a:ext cx="338336" cy="30295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58585A"/>
                </a:solidFill>
                <a:latin typeface="Arial" charset="0"/>
                <a:ea typeface="Osaka" pitchFamily="-92" charset="-128"/>
              </a:rPr>
              <a:t>9</a:t>
            </a:r>
            <a:endParaRPr kumimoji="0" lang="en-US" sz="1400" u="none" strike="noStrike" cap="none" normalizeH="0" baseline="0" dirty="0">
              <a:ln>
                <a:noFill/>
              </a:ln>
              <a:solidFill>
                <a:srgbClr val="58585A"/>
              </a:solidFill>
              <a:effectLst/>
              <a:latin typeface="Arial" charset="0"/>
              <a:ea typeface="Osaka" pitchFamily="-92" charset="-128"/>
            </a:endParaRPr>
          </a:p>
        </p:txBody>
      </p:sp>
      <p:cxnSp>
        <p:nvCxnSpPr>
          <p:cNvPr id="24" name="Straight Arrow Connector 23"/>
          <p:cNvCxnSpPr>
            <a:stCxn id="39" idx="1"/>
            <a:endCxn id="30" idx="3"/>
          </p:cNvCxnSpPr>
          <p:nvPr/>
        </p:nvCxnSpPr>
        <p:spPr bwMode="auto">
          <a:xfrm flipH="1" flipV="1">
            <a:off x="1293498" y="3008153"/>
            <a:ext cx="1328177" cy="9331"/>
          </a:xfrm>
          <a:prstGeom prst="straightConnector1">
            <a:avLst/>
          </a:prstGeom>
          <a:noFill/>
          <a:ln>
            <a:noFill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3164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Note regarding LLN0.paramRev, </a:t>
            </a:r>
            <a:r>
              <a:rPr lang="en-GB" dirty="0" err="1"/>
              <a:t>valRev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err="1"/>
              <a:t>paramRev</a:t>
            </a:r>
            <a:r>
              <a:rPr lang="en-GB" sz="1800" dirty="0"/>
              <a:t> and </a:t>
            </a:r>
            <a:r>
              <a:rPr lang="en-GB" sz="1800" dirty="0" err="1"/>
              <a:t>valRev</a:t>
            </a:r>
            <a:r>
              <a:rPr lang="en-GB" sz="1800" dirty="0"/>
              <a:t> allow a granularity at logical device or logical node</a:t>
            </a:r>
          </a:p>
          <a:p>
            <a:r>
              <a:rPr lang="en-GB" sz="1800" dirty="0"/>
              <a:t>Online configuration changes are possible</a:t>
            </a:r>
          </a:p>
          <a:p>
            <a:r>
              <a:rPr lang="en-GB" sz="1800" u="sng" dirty="0"/>
              <a:t>Offline</a:t>
            </a:r>
            <a:r>
              <a:rPr lang="en-GB" sz="1800" dirty="0"/>
              <a:t> changes by an increment of 10 000, while </a:t>
            </a:r>
            <a:r>
              <a:rPr lang="en-GB" sz="1800" u="sng" dirty="0"/>
              <a:t>online</a:t>
            </a:r>
            <a:r>
              <a:rPr lang="en-GB" sz="1800" dirty="0"/>
              <a:t> changes are indicated by an increment of 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CAD69-F078-469C-A7EB-51868B5D64A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28384" y="4832747"/>
            <a:ext cx="1012825" cy="265509"/>
          </a:xfrm>
        </p:spPr>
        <p:txBody>
          <a:bodyPr/>
          <a:lstStyle/>
          <a:p>
            <a:pPr>
              <a:defRPr/>
            </a:pPr>
            <a:fld id="{5A8CAD69-F078-469C-A7EB-51868B5D64A5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855568" y="2715766"/>
            <a:ext cx="115212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800" b="1" dirty="0">
                <a:solidFill>
                  <a:schemeClr val="accent6"/>
                </a:solidFill>
                <a:latin typeface="Arial" charset="0"/>
                <a:ea typeface="Osaka" pitchFamily="-92" charset="-128"/>
              </a:rPr>
              <a:t>S</a:t>
            </a:r>
            <a:r>
              <a:rPr kumimoji="0" lang="en-US" sz="38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Arial" charset="0"/>
                <a:ea typeface="Osaka" pitchFamily="-92" charset="-128"/>
              </a:rPr>
              <a:t>CT</a:t>
            </a:r>
          </a:p>
        </p:txBody>
      </p:sp>
      <p:sp>
        <p:nvSpPr>
          <p:cNvPr id="8" name="Folded Corner 7"/>
          <p:cNvSpPr/>
          <p:nvPr/>
        </p:nvSpPr>
        <p:spPr bwMode="auto">
          <a:xfrm>
            <a:off x="3839344" y="1379984"/>
            <a:ext cx="648072" cy="367308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IID</a:t>
            </a:r>
          </a:p>
        </p:txBody>
      </p:sp>
      <p:sp>
        <p:nvSpPr>
          <p:cNvPr id="9" name="Line Callout 1 8"/>
          <p:cNvSpPr/>
          <p:nvPr/>
        </p:nvSpPr>
        <p:spPr bwMode="auto">
          <a:xfrm>
            <a:off x="5495528" y="920687"/>
            <a:ext cx="2604864" cy="1180699"/>
          </a:xfrm>
          <a:prstGeom prst="borderCallout1">
            <a:avLst>
              <a:gd name="adj1" fmla="val 18750"/>
              <a:gd name="adj2" fmla="val -1175"/>
              <a:gd name="adj3" fmla="val 42128"/>
              <a:gd name="adj4" fmla="val -40544"/>
            </a:avLst>
          </a:prstGeom>
          <a:solidFill>
            <a:srgbClr val="FFFFCC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Header.version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IV3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Header.revision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IR3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IED.LLN0.configRev= I3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IED.LLN0.paramRev = 30 000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IED.LLN0.valRev = 20 000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58585A"/>
              </a:solidFill>
              <a:latin typeface="Courier New" panose="02070309020205020404" pitchFamily="49" charset="0"/>
              <a:ea typeface="Osaka" pitchFamily="-92" charset="-128"/>
              <a:cs typeface="Courier New" panose="02070309020205020404" pitchFamily="49" charset="0"/>
            </a:endParaRPr>
          </a:p>
        </p:txBody>
      </p:sp>
      <p:sp>
        <p:nvSpPr>
          <p:cNvPr id="11" name="Line Callout 1 10"/>
          <p:cNvSpPr/>
          <p:nvPr/>
        </p:nvSpPr>
        <p:spPr bwMode="auto">
          <a:xfrm>
            <a:off x="5580112" y="4023989"/>
            <a:ext cx="2736304" cy="996033"/>
          </a:xfrm>
          <a:prstGeom prst="borderCallout1">
            <a:avLst>
              <a:gd name="adj1" fmla="val 58195"/>
              <a:gd name="adj2" fmla="val -1175"/>
              <a:gd name="adj3" fmla="val 45274"/>
              <a:gd name="adj4" fmla="val -44835"/>
            </a:avLst>
          </a:prstGeom>
          <a:solidFill>
            <a:srgbClr val="FFFFCC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Header.version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SV1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Header.revision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SR1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IED.LLN0.configRev= I1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IED.LLN0.paramRev = 20 000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IED.LLN0.valRev = 10 000</a:t>
            </a:r>
          </a:p>
        </p:txBody>
      </p:sp>
      <p:sp>
        <p:nvSpPr>
          <p:cNvPr id="14" name="Folded Corner 13"/>
          <p:cNvSpPr/>
          <p:nvPr/>
        </p:nvSpPr>
        <p:spPr bwMode="auto">
          <a:xfrm>
            <a:off x="3839344" y="4220666"/>
            <a:ext cx="648072" cy="367308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58585A"/>
                </a:solidFill>
                <a:latin typeface="Arial" charset="0"/>
                <a:ea typeface="Osaka" pitchFamily="-92" charset="-128"/>
              </a:rPr>
              <a:t>SC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D</a:t>
            </a:r>
          </a:p>
        </p:txBody>
      </p:sp>
      <p:cxnSp>
        <p:nvCxnSpPr>
          <p:cNvPr id="16" name="Straight Arrow Connector 15"/>
          <p:cNvCxnSpPr>
            <a:endCxn id="8" idx="1"/>
          </p:cNvCxnSpPr>
          <p:nvPr/>
        </p:nvCxnSpPr>
        <p:spPr bwMode="auto">
          <a:xfrm rot="5400000" flipH="1" flipV="1">
            <a:off x="2479382" y="1355805"/>
            <a:ext cx="1152128" cy="1567795"/>
          </a:xfrm>
          <a:prstGeom prst="curvedConnector2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5"/>
          <p:cNvCxnSpPr>
            <a:stCxn id="8" idx="3"/>
            <a:endCxn id="7" idx="0"/>
          </p:cNvCxnSpPr>
          <p:nvPr/>
        </p:nvCxnSpPr>
        <p:spPr bwMode="auto">
          <a:xfrm>
            <a:off x="4487416" y="1563638"/>
            <a:ext cx="1944216" cy="1152128"/>
          </a:xfrm>
          <a:prstGeom prst="curvedConnector2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15"/>
          <p:cNvCxnSpPr>
            <a:stCxn id="7" idx="2"/>
            <a:endCxn id="14" idx="3"/>
          </p:cNvCxnSpPr>
          <p:nvPr/>
        </p:nvCxnSpPr>
        <p:spPr bwMode="auto">
          <a:xfrm rot="5400000">
            <a:off x="4907635" y="2880322"/>
            <a:ext cx="1103779" cy="1944216"/>
          </a:xfrm>
          <a:prstGeom prst="curvedConnector2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15"/>
          <p:cNvCxnSpPr>
            <a:stCxn id="14" idx="1"/>
          </p:cNvCxnSpPr>
          <p:nvPr/>
        </p:nvCxnSpPr>
        <p:spPr bwMode="auto">
          <a:xfrm rot="10800000">
            <a:off x="2271550" y="3300542"/>
            <a:ext cx="1567795" cy="1103779"/>
          </a:xfrm>
          <a:prstGeom prst="curvedConnector2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Oval 40"/>
          <p:cNvSpPr/>
          <p:nvPr/>
        </p:nvSpPr>
        <p:spPr bwMode="auto">
          <a:xfrm>
            <a:off x="2505472" y="2066270"/>
            <a:ext cx="338336" cy="30295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1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5838082" y="2100374"/>
            <a:ext cx="338336" cy="30295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2</a:t>
            </a:r>
          </a:p>
        </p:txBody>
      </p:sp>
      <p:sp>
        <p:nvSpPr>
          <p:cNvPr id="46" name="Oval 45"/>
          <p:cNvSpPr/>
          <p:nvPr/>
        </p:nvSpPr>
        <p:spPr bwMode="auto">
          <a:xfrm>
            <a:off x="2662063" y="3723878"/>
            <a:ext cx="338336" cy="30295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4</a:t>
            </a:r>
          </a:p>
        </p:txBody>
      </p:sp>
      <p:sp>
        <p:nvSpPr>
          <p:cNvPr id="47" name="Oval 46"/>
          <p:cNvSpPr/>
          <p:nvPr/>
        </p:nvSpPr>
        <p:spPr bwMode="auto">
          <a:xfrm>
            <a:off x="5060031" y="3897898"/>
            <a:ext cx="338336" cy="30295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3</a:t>
            </a:r>
          </a:p>
        </p:txBody>
      </p:sp>
      <p:sp>
        <p:nvSpPr>
          <p:cNvPr id="48" name="Oval 47"/>
          <p:cNvSpPr/>
          <p:nvPr/>
        </p:nvSpPr>
        <p:spPr bwMode="auto">
          <a:xfrm>
            <a:off x="2339752" y="2369225"/>
            <a:ext cx="338336" cy="30295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1600987" y="2725096"/>
            <a:ext cx="115212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Arial" charset="0"/>
                <a:ea typeface="Osaka" pitchFamily="-92" charset="-128"/>
              </a:rPr>
              <a:t>ICT</a:t>
            </a:r>
          </a:p>
        </p:txBody>
      </p:sp>
      <p:sp>
        <p:nvSpPr>
          <p:cNvPr id="40" name="Line Callout 1 39"/>
          <p:cNvSpPr/>
          <p:nvPr/>
        </p:nvSpPr>
        <p:spPr bwMode="auto">
          <a:xfrm>
            <a:off x="903396" y="783629"/>
            <a:ext cx="2736304" cy="996033"/>
          </a:xfrm>
          <a:prstGeom prst="borderCallout1">
            <a:avLst>
              <a:gd name="adj1" fmla="val 21227"/>
              <a:gd name="adj2" fmla="val 101661"/>
              <a:gd name="adj3" fmla="val 57388"/>
              <a:gd name="adj4" fmla="val 117120"/>
            </a:avLst>
          </a:prstGeom>
          <a:solidFill>
            <a:srgbClr val="FFFFCC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Header.version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IV1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Header.revision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IR1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IED.LLN0.configRev= I1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IED.LLN0.paramRev = 10 000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IED.LLN0.valRev = 10 000</a:t>
            </a:r>
          </a:p>
        </p:txBody>
      </p:sp>
      <p:sp>
        <p:nvSpPr>
          <p:cNvPr id="37" name="Line Callout 1 36"/>
          <p:cNvSpPr/>
          <p:nvPr/>
        </p:nvSpPr>
        <p:spPr bwMode="auto">
          <a:xfrm>
            <a:off x="1099590" y="802398"/>
            <a:ext cx="2667746" cy="996033"/>
          </a:xfrm>
          <a:prstGeom prst="borderCallout1">
            <a:avLst>
              <a:gd name="adj1" fmla="val 21227"/>
              <a:gd name="adj2" fmla="val 101661"/>
              <a:gd name="adj3" fmla="val 57388"/>
              <a:gd name="adj4" fmla="val 117120"/>
            </a:avLst>
          </a:prstGeom>
          <a:solidFill>
            <a:srgbClr val="FFFFCC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Header.version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IV2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Header.revision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IR2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IED.LLN0.configRev= I2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IED.LLN0.paramRev = 20 000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IED.LLN0.valRev = 20 000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2793504" y="1798431"/>
            <a:ext cx="338336" cy="30295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3</a:t>
            </a:r>
          </a:p>
        </p:txBody>
      </p:sp>
      <p:cxnSp>
        <p:nvCxnSpPr>
          <p:cNvPr id="57" name="Elbow Connector 56"/>
          <p:cNvCxnSpPr>
            <a:endCxn id="38" idx="1"/>
          </p:cNvCxnSpPr>
          <p:nvPr/>
        </p:nvCxnSpPr>
        <p:spPr bwMode="auto">
          <a:xfrm>
            <a:off x="3653368" y="1563638"/>
            <a:ext cx="3845501" cy="3083601"/>
          </a:xfrm>
          <a:prstGeom prst="straightConnector1">
            <a:avLst/>
          </a:prstGeom>
          <a:noFill/>
          <a:ln w="76200">
            <a:solidFill>
              <a:srgbClr val="FF0000"/>
            </a:solidFill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Box 57"/>
          <p:cNvSpPr txBox="1"/>
          <p:nvPr/>
        </p:nvSpPr>
        <p:spPr>
          <a:xfrm>
            <a:off x="5064694" y="2283718"/>
            <a:ext cx="2243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20 000≠20 000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7504" y="4299942"/>
            <a:ext cx="3659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There is no </a:t>
            </a:r>
            <a:r>
              <a:rPr lang="en-GB" sz="1100" dirty="0" err="1"/>
              <a:t>configRev</a:t>
            </a:r>
            <a:r>
              <a:rPr lang="en-GB" sz="1100" dirty="0"/>
              <a:t>, </a:t>
            </a:r>
            <a:r>
              <a:rPr lang="en-GB" sz="1100" dirty="0" err="1"/>
              <a:t>paramRev</a:t>
            </a:r>
            <a:r>
              <a:rPr lang="en-GB" sz="1100" dirty="0"/>
              <a:t>, </a:t>
            </a:r>
            <a:r>
              <a:rPr lang="en-GB" sz="1100" dirty="0" err="1"/>
              <a:t>valRev</a:t>
            </a:r>
            <a:r>
              <a:rPr lang="en-GB" sz="1100" dirty="0"/>
              <a:t> in DPL.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7505" y="4587974"/>
            <a:ext cx="51845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Extension of DPL with </a:t>
            </a:r>
            <a:r>
              <a:rPr lang="en-GB" sz="1100" dirty="0" err="1"/>
              <a:t>configRev</a:t>
            </a:r>
            <a:r>
              <a:rPr lang="en-GB" sz="1100" dirty="0"/>
              <a:t>, </a:t>
            </a:r>
            <a:r>
              <a:rPr lang="en-GB" sz="1100" dirty="0" err="1"/>
              <a:t>paramRev</a:t>
            </a:r>
            <a:r>
              <a:rPr lang="en-GB" sz="1100" dirty="0"/>
              <a:t> and </a:t>
            </a:r>
            <a:r>
              <a:rPr lang="en-GB" sz="1100" dirty="0" err="1"/>
              <a:t>valRev</a:t>
            </a:r>
            <a:r>
              <a:rPr lang="en-GB" sz="1100" dirty="0"/>
              <a:t> does not help, as in the example illustrated 20000!=20000 independently on LN used.</a:t>
            </a:r>
          </a:p>
          <a:p>
            <a:endParaRPr lang="en-GB" sz="1100" dirty="0"/>
          </a:p>
        </p:txBody>
      </p:sp>
      <p:sp>
        <p:nvSpPr>
          <p:cNvPr id="36" name="Oval 35"/>
          <p:cNvSpPr/>
          <p:nvPr/>
        </p:nvSpPr>
        <p:spPr bwMode="auto">
          <a:xfrm>
            <a:off x="2843808" y="1379984"/>
            <a:ext cx="809560" cy="183654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800" b="1" i="0" u="none" strike="noStrike" cap="none" normalizeH="0" baseline="0">
              <a:ln>
                <a:noFill/>
              </a:ln>
              <a:solidFill>
                <a:srgbClr val="58585A"/>
              </a:solidFill>
              <a:effectLst/>
              <a:latin typeface="Arial" charset="0"/>
              <a:ea typeface="Osaka" pitchFamily="-92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7380312" y="4620344"/>
            <a:ext cx="809560" cy="183654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800" b="1" i="0" u="none" strike="noStrike" cap="none" normalizeH="0" baseline="0">
              <a:ln>
                <a:noFill/>
              </a:ln>
              <a:solidFill>
                <a:srgbClr val="58585A"/>
              </a:solidFill>
              <a:effectLst/>
              <a:latin typeface="Arial" charset="0"/>
              <a:ea typeface="Osaka" pitchFamily="-9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316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4" grpId="0" animBg="1"/>
      <p:bldP spid="41" grpId="0" animBg="1"/>
      <p:bldP spid="41" grpId="1" animBg="1"/>
      <p:bldP spid="42" grpId="0" animBg="1"/>
      <p:bldP spid="42" grpId="1" animBg="1"/>
      <p:bldP spid="46" grpId="0" animBg="1"/>
      <p:bldP spid="47" grpId="0" animBg="1"/>
      <p:bldP spid="48" grpId="0" animBg="1"/>
      <p:bldP spid="40" grpId="0" animBg="1"/>
      <p:bldP spid="40" grpId="1" animBg="1"/>
      <p:bldP spid="37" grpId="0" animBg="1"/>
      <p:bldP spid="45" grpId="0" animBg="1"/>
      <p:bldP spid="45" grpId="1" animBg="1"/>
      <p:bldP spid="58" grpId="0"/>
      <p:bldP spid="59" grpId="0"/>
      <p:bldP spid="59" grpId="1"/>
      <p:bldP spid="27" grpId="0"/>
      <p:bldP spid="36" grpId="0" animBg="1"/>
      <p:bldP spid="36" grpId="1" animBg="1"/>
      <p:bldP spid="38" grpId="0" animBg="1"/>
      <p:bldP spid="3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Arrow Connector 15"/>
          <p:cNvCxnSpPr>
            <a:stCxn id="7" idx="2"/>
            <a:endCxn id="14" idx="3"/>
          </p:cNvCxnSpPr>
          <p:nvPr/>
        </p:nvCxnSpPr>
        <p:spPr bwMode="auto">
          <a:xfrm rot="5400000">
            <a:off x="5358368" y="2880322"/>
            <a:ext cx="1103779" cy="1944216"/>
          </a:xfrm>
          <a:prstGeom prst="curvedConnector2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work - Proposal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81834" y="4832747"/>
            <a:ext cx="1012825" cy="265509"/>
          </a:xfrm>
        </p:spPr>
        <p:txBody>
          <a:bodyPr/>
          <a:lstStyle/>
          <a:p>
            <a:pPr>
              <a:defRPr/>
            </a:pPr>
            <a:fld id="{5A8CAD69-F078-469C-A7EB-51868B5D64A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7" name="Rectangle 6"/>
          <p:cNvSpPr/>
          <p:nvPr/>
        </p:nvSpPr>
        <p:spPr bwMode="auto">
          <a:xfrm>
            <a:off x="6306301" y="2715766"/>
            <a:ext cx="115212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800" b="1" dirty="0">
                <a:solidFill>
                  <a:schemeClr val="accent6"/>
                </a:solidFill>
                <a:latin typeface="Arial" charset="0"/>
                <a:ea typeface="Osaka" pitchFamily="-92" charset="-128"/>
              </a:rPr>
              <a:t>S</a:t>
            </a:r>
            <a:r>
              <a:rPr kumimoji="0" lang="en-US" sz="38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Arial" charset="0"/>
                <a:ea typeface="Osaka" pitchFamily="-92" charset="-128"/>
              </a:rPr>
              <a:t>CT</a:t>
            </a:r>
          </a:p>
        </p:txBody>
      </p:sp>
      <p:sp>
        <p:nvSpPr>
          <p:cNvPr id="8" name="Folded Corner 7"/>
          <p:cNvSpPr/>
          <p:nvPr/>
        </p:nvSpPr>
        <p:spPr bwMode="auto">
          <a:xfrm>
            <a:off x="4290077" y="1379984"/>
            <a:ext cx="648072" cy="367308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IID</a:t>
            </a:r>
          </a:p>
        </p:txBody>
      </p:sp>
      <p:sp>
        <p:nvSpPr>
          <p:cNvPr id="9" name="Line Callout 1 8"/>
          <p:cNvSpPr/>
          <p:nvPr/>
        </p:nvSpPr>
        <p:spPr bwMode="auto">
          <a:xfrm>
            <a:off x="5946261" y="920687"/>
            <a:ext cx="2448272" cy="1180699"/>
          </a:xfrm>
          <a:prstGeom prst="borderCallout1">
            <a:avLst>
              <a:gd name="adj1" fmla="val 18750"/>
              <a:gd name="adj2" fmla="val -1175"/>
              <a:gd name="adj3" fmla="val 42128"/>
              <a:gd name="adj4" fmla="val -40544"/>
            </a:avLst>
          </a:prstGeom>
          <a:solidFill>
            <a:srgbClr val="FFFFCC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Header.version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IV3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Header.revision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IR3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IED.SCDVersion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SV1.SR1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IED.LLN0.paramRev = 30000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IED.LLN0.valRev = 20000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58585A"/>
              </a:solidFill>
              <a:latin typeface="Courier New" panose="02070309020205020404" pitchFamily="49" charset="0"/>
              <a:ea typeface="Osaka" pitchFamily="-92" charset="-128"/>
              <a:cs typeface="Courier New" panose="02070309020205020404" pitchFamily="49" charset="0"/>
            </a:endParaRPr>
          </a:p>
        </p:txBody>
      </p:sp>
      <p:sp>
        <p:nvSpPr>
          <p:cNvPr id="11" name="Line Callout 1 10"/>
          <p:cNvSpPr/>
          <p:nvPr/>
        </p:nvSpPr>
        <p:spPr bwMode="auto">
          <a:xfrm>
            <a:off x="5946260" y="3897898"/>
            <a:ext cx="2802203" cy="1180699"/>
          </a:xfrm>
          <a:prstGeom prst="borderCallout1">
            <a:avLst>
              <a:gd name="adj1" fmla="val 58195"/>
              <a:gd name="adj2" fmla="val -1175"/>
              <a:gd name="adj3" fmla="val 49585"/>
              <a:gd name="adj4" fmla="val -40322"/>
            </a:avLst>
          </a:prstGeom>
          <a:solidFill>
            <a:srgbClr val="FFFFCC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Header.version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SV1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Header.revision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SR1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IED.minSCDVersion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SV1.SR1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IED.IIDVersion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IV1.IR1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IED.LLN0.paramRev = 20000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IED.LLN0.valRev = 10000</a:t>
            </a:r>
          </a:p>
        </p:txBody>
      </p:sp>
      <p:sp>
        <p:nvSpPr>
          <p:cNvPr id="14" name="Folded Corner 13"/>
          <p:cNvSpPr/>
          <p:nvPr/>
        </p:nvSpPr>
        <p:spPr bwMode="auto">
          <a:xfrm>
            <a:off x="4290077" y="4220666"/>
            <a:ext cx="648072" cy="367308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58585A"/>
                </a:solidFill>
                <a:latin typeface="Arial" charset="0"/>
                <a:ea typeface="Osaka" pitchFamily="-92" charset="-128"/>
              </a:rPr>
              <a:t>SC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D</a:t>
            </a:r>
          </a:p>
        </p:txBody>
      </p:sp>
      <p:cxnSp>
        <p:nvCxnSpPr>
          <p:cNvPr id="16" name="Straight Arrow Connector 15"/>
          <p:cNvCxnSpPr>
            <a:endCxn id="8" idx="1"/>
          </p:cNvCxnSpPr>
          <p:nvPr/>
        </p:nvCxnSpPr>
        <p:spPr bwMode="auto">
          <a:xfrm rot="5400000" flipH="1" flipV="1">
            <a:off x="2930115" y="1355805"/>
            <a:ext cx="1152128" cy="1567795"/>
          </a:xfrm>
          <a:prstGeom prst="curvedConnector2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5"/>
          <p:cNvCxnSpPr>
            <a:stCxn id="8" idx="3"/>
            <a:endCxn id="7" idx="0"/>
          </p:cNvCxnSpPr>
          <p:nvPr/>
        </p:nvCxnSpPr>
        <p:spPr bwMode="auto">
          <a:xfrm>
            <a:off x="4938149" y="1563638"/>
            <a:ext cx="1944216" cy="1152128"/>
          </a:xfrm>
          <a:prstGeom prst="curvedConnector2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15"/>
          <p:cNvCxnSpPr>
            <a:stCxn id="14" idx="1"/>
          </p:cNvCxnSpPr>
          <p:nvPr/>
        </p:nvCxnSpPr>
        <p:spPr bwMode="auto">
          <a:xfrm rot="10800000">
            <a:off x="2722283" y="3300542"/>
            <a:ext cx="1567795" cy="1103779"/>
          </a:xfrm>
          <a:prstGeom prst="curvedConnector2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Oval 40"/>
          <p:cNvSpPr/>
          <p:nvPr/>
        </p:nvSpPr>
        <p:spPr bwMode="auto">
          <a:xfrm>
            <a:off x="2943628" y="2101386"/>
            <a:ext cx="338336" cy="30295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1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6288815" y="2100374"/>
            <a:ext cx="338336" cy="30295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2</a:t>
            </a:r>
          </a:p>
        </p:txBody>
      </p:sp>
      <p:sp>
        <p:nvSpPr>
          <p:cNvPr id="46" name="Oval 45"/>
          <p:cNvSpPr/>
          <p:nvPr/>
        </p:nvSpPr>
        <p:spPr bwMode="auto">
          <a:xfrm>
            <a:off x="2987824" y="4081155"/>
            <a:ext cx="338336" cy="30295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4</a:t>
            </a:r>
          </a:p>
        </p:txBody>
      </p:sp>
      <p:sp>
        <p:nvSpPr>
          <p:cNvPr id="47" name="Oval 46"/>
          <p:cNvSpPr/>
          <p:nvPr/>
        </p:nvSpPr>
        <p:spPr bwMode="auto">
          <a:xfrm>
            <a:off x="5172428" y="4049375"/>
            <a:ext cx="338336" cy="30295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3</a:t>
            </a:r>
          </a:p>
        </p:txBody>
      </p:sp>
      <p:sp>
        <p:nvSpPr>
          <p:cNvPr id="48" name="Oval 47"/>
          <p:cNvSpPr/>
          <p:nvPr/>
        </p:nvSpPr>
        <p:spPr bwMode="auto">
          <a:xfrm>
            <a:off x="2774460" y="2404341"/>
            <a:ext cx="338336" cy="30295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58585A"/>
                </a:solidFill>
                <a:latin typeface="Arial" charset="0"/>
                <a:ea typeface="Osaka" pitchFamily="-92" charset="-128"/>
              </a:rPr>
              <a:t>6</a:t>
            </a:r>
            <a:endParaRPr kumimoji="0" lang="en-US" sz="1400" u="none" strike="noStrike" cap="none" normalizeH="0" baseline="0" dirty="0">
              <a:ln>
                <a:noFill/>
              </a:ln>
              <a:solidFill>
                <a:srgbClr val="58585A"/>
              </a:solidFill>
              <a:effectLst/>
              <a:latin typeface="Arial" charset="0"/>
              <a:ea typeface="Osaka" pitchFamily="-92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051720" y="2725096"/>
            <a:ext cx="115212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Arial" charset="0"/>
                <a:ea typeface="Osaka" pitchFamily="-92" charset="-128"/>
              </a:rPr>
              <a:t>ICT</a:t>
            </a:r>
          </a:p>
        </p:txBody>
      </p:sp>
      <p:sp>
        <p:nvSpPr>
          <p:cNvPr id="40" name="Line Callout 1 39"/>
          <p:cNvSpPr/>
          <p:nvPr/>
        </p:nvSpPr>
        <p:spPr bwMode="auto">
          <a:xfrm>
            <a:off x="274010" y="1719733"/>
            <a:ext cx="2448272" cy="996033"/>
          </a:xfrm>
          <a:prstGeom prst="borderCallout1">
            <a:avLst>
              <a:gd name="adj1" fmla="val 21227"/>
              <a:gd name="adj2" fmla="val 101661"/>
              <a:gd name="adj3" fmla="val -19661"/>
              <a:gd name="adj4" fmla="val 162806"/>
            </a:avLst>
          </a:prstGeom>
          <a:solidFill>
            <a:srgbClr val="FFFFCC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Header.version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IV1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Header.revision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IR1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IED.SCDVersion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IED.LLN0.paramRev = 10000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IED.LLN0.valRev = 10000</a:t>
            </a:r>
          </a:p>
        </p:txBody>
      </p:sp>
      <p:sp>
        <p:nvSpPr>
          <p:cNvPr id="37" name="Line Callout 1 36"/>
          <p:cNvSpPr/>
          <p:nvPr/>
        </p:nvSpPr>
        <p:spPr bwMode="auto">
          <a:xfrm>
            <a:off x="1498145" y="751259"/>
            <a:ext cx="2448272" cy="996033"/>
          </a:xfrm>
          <a:prstGeom prst="borderCallout1">
            <a:avLst>
              <a:gd name="adj1" fmla="val 21227"/>
              <a:gd name="adj2" fmla="val 101661"/>
              <a:gd name="adj3" fmla="val 77060"/>
              <a:gd name="adj4" fmla="val 113786"/>
            </a:avLst>
          </a:prstGeom>
          <a:solidFill>
            <a:srgbClr val="FFFFCC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Header.version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IV2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Header.revision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IR2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IED.SCDVersion</a:t>
            </a: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 =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IED.LLN0.paramRev = 20000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8585A"/>
                </a:solidFill>
                <a:latin typeface="Courier New" panose="02070309020205020404" pitchFamily="49" charset="0"/>
                <a:ea typeface="Osaka" pitchFamily="-92" charset="-128"/>
                <a:cs typeface="Courier New" panose="02070309020205020404" pitchFamily="49" charset="0"/>
              </a:rPr>
              <a:t>IED.LLN0.valRev = 20000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3308887" y="1798431"/>
            <a:ext cx="338336" cy="30295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9512" y="4081155"/>
            <a:ext cx="3467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IED.SCDVersion</a:t>
            </a:r>
            <a:r>
              <a:rPr lang="en-GB" dirty="0"/>
              <a:t>: </a:t>
            </a:r>
          </a:p>
          <a:p>
            <a:r>
              <a:rPr lang="en-GB" dirty="0"/>
              <a:t>last Version of the SCD that ICT has imported. Initialized with 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9512" y="3365579"/>
            <a:ext cx="7763664" cy="646331"/>
          </a:xfrm>
          <a:prstGeom prst="rect">
            <a:avLst/>
          </a:prstGeom>
          <a:solidFill>
            <a:schemeClr val="bg1">
              <a:alpha val="77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err="1"/>
              <a:t>IED.minSCDVersion</a:t>
            </a:r>
            <a:r>
              <a:rPr lang="en-GB" dirty="0"/>
              <a:t>: </a:t>
            </a:r>
          </a:p>
          <a:p>
            <a:r>
              <a:rPr lang="en-GB" dirty="0"/>
              <a:t>version of the SCD that contains the latest modifications related to the IED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9512" y="3434824"/>
            <a:ext cx="6635278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err="1"/>
              <a:t>IED.IIDVersion</a:t>
            </a:r>
            <a:r>
              <a:rPr lang="en-GB" dirty="0"/>
              <a:t>: last IID Version that has been imported by SCT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312986" y="2067694"/>
            <a:ext cx="1810742" cy="26885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800" b="1" i="0" u="none" strike="noStrike" cap="none" normalizeH="0" baseline="0">
              <a:ln>
                <a:noFill/>
              </a:ln>
              <a:solidFill>
                <a:srgbClr val="58585A"/>
              </a:solidFill>
              <a:effectLst/>
              <a:latin typeface="Arial" charset="0"/>
              <a:ea typeface="Osaka" pitchFamily="-92" charset="-128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5946260" y="4200853"/>
            <a:ext cx="2802202" cy="36730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800" b="1" i="0" u="none" strike="noStrike" cap="none" normalizeH="0" baseline="0">
              <a:ln>
                <a:noFill/>
              </a:ln>
              <a:solidFill>
                <a:srgbClr val="58585A"/>
              </a:solidFill>
              <a:effectLst/>
              <a:latin typeface="Arial" charset="0"/>
              <a:ea typeface="Osaka" pitchFamily="-92" charset="-128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5940152" y="4371950"/>
            <a:ext cx="2802202" cy="36730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800" b="1" i="0" u="none" strike="noStrike" cap="none" normalizeH="0" baseline="0">
              <a:ln>
                <a:noFill/>
              </a:ln>
              <a:solidFill>
                <a:srgbClr val="58585A"/>
              </a:solidFill>
              <a:effectLst/>
              <a:latin typeface="Arial" charset="0"/>
              <a:ea typeface="Osaka" pitchFamily="-92" charset="-128"/>
            </a:endParaRPr>
          </a:p>
        </p:txBody>
      </p:sp>
      <p:sp>
        <p:nvSpPr>
          <p:cNvPr id="29" name="Right Arrow 28"/>
          <p:cNvSpPr/>
          <p:nvPr/>
        </p:nvSpPr>
        <p:spPr bwMode="auto">
          <a:xfrm>
            <a:off x="1043608" y="2787774"/>
            <a:ext cx="978408" cy="484632"/>
          </a:xfrm>
          <a:prstGeom prst="rightArrow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800" b="1" i="0" u="none" strike="noStrike" cap="none" normalizeH="0" baseline="0">
              <a:ln>
                <a:noFill/>
              </a:ln>
              <a:solidFill>
                <a:srgbClr val="58585A"/>
              </a:solidFill>
              <a:effectLst/>
              <a:latin typeface="Arial" charset="0"/>
              <a:ea typeface="Osaka" pitchFamily="-92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328977" y="3204899"/>
            <a:ext cx="338336" cy="30295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>
                <a:ln>
                  <a:noFill/>
                </a:ln>
                <a:solidFill>
                  <a:srgbClr val="58585A"/>
                </a:solidFill>
                <a:effectLst/>
                <a:latin typeface="Arial" charset="0"/>
                <a:ea typeface="Osaka" pitchFamily="-92" charset="-128"/>
              </a:rPr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7504" y="2643758"/>
            <a:ext cx="1774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Users resolves </a:t>
            </a:r>
          </a:p>
          <a:p>
            <a:r>
              <a:rPr lang="en-GB" dirty="0"/>
              <a:t>conflicts 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1498145" y="1111133"/>
            <a:ext cx="1810742" cy="26885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800" b="1" i="0" u="none" strike="noStrike" cap="none" normalizeH="0" baseline="0">
              <a:ln>
                <a:noFill/>
              </a:ln>
              <a:solidFill>
                <a:srgbClr val="58585A"/>
              </a:solidFill>
              <a:effectLst/>
              <a:latin typeface="Arial" charset="0"/>
              <a:ea typeface="Osaka" pitchFamily="-92" charset="-128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5946261" y="1307976"/>
            <a:ext cx="2448272" cy="18365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800" b="1" i="0" u="none" strike="noStrike" cap="none" normalizeH="0" baseline="0">
              <a:ln>
                <a:noFill/>
              </a:ln>
              <a:solidFill>
                <a:srgbClr val="58585A"/>
              </a:solidFill>
              <a:effectLst/>
              <a:latin typeface="Arial" charset="0"/>
              <a:ea typeface="Osaka" pitchFamily="-9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316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4" grpId="0" animBg="1"/>
      <p:bldP spid="41" grpId="0" animBg="1"/>
      <p:bldP spid="41" grpId="1" animBg="1"/>
      <p:bldP spid="42" grpId="0" animBg="1"/>
      <p:bldP spid="42" grpId="1" animBg="1"/>
      <p:bldP spid="46" grpId="0" animBg="1"/>
      <p:bldP spid="47" grpId="0" animBg="1"/>
      <p:bldP spid="48" grpId="0" animBg="1"/>
      <p:bldP spid="40" grpId="0" animBg="1"/>
      <p:bldP spid="40" grpId="1" animBg="1"/>
      <p:bldP spid="37" grpId="0" animBg="1"/>
      <p:bldP spid="45" grpId="0" animBg="1"/>
      <p:bldP spid="45" grpId="1" animBg="1"/>
      <p:bldP spid="32" grpId="0"/>
      <p:bldP spid="33" grpId="0" animBg="1"/>
      <p:bldP spid="34" grpId="0" animBg="1"/>
      <p:bldP spid="34" grpId="1" animBg="1"/>
      <p:bldP spid="36" grpId="0" animBg="1"/>
      <p:bldP spid="36" grpId="1" animBg="1"/>
      <p:bldP spid="49" grpId="0" animBg="1"/>
      <p:bldP spid="49" grpId="1" animBg="1"/>
      <p:bldP spid="50" grpId="0" animBg="1"/>
      <p:bldP spid="50" grpId="1" animBg="1"/>
      <p:bldP spid="29" grpId="0" animBg="1"/>
      <p:bldP spid="30" grpId="0" animBg="1"/>
      <p:bldP spid="31" grpId="0"/>
      <p:bldP spid="35" grpId="0" animBg="1"/>
      <p:bldP spid="35" grpId="1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work - 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975667"/>
            <a:ext cx="8115622" cy="3857079"/>
          </a:xfrm>
        </p:spPr>
        <p:txBody>
          <a:bodyPr/>
          <a:lstStyle/>
          <a:p>
            <a:r>
              <a:rPr lang="en-GB" sz="2400" dirty="0"/>
              <a:t>Add SCL attributes</a:t>
            </a:r>
          </a:p>
          <a:p>
            <a:pPr lvl="1"/>
            <a:r>
              <a:rPr lang="en-GB" sz="2000" dirty="0" err="1"/>
              <a:t>IED.IIDversion</a:t>
            </a:r>
            <a:r>
              <a:rPr lang="en-GB" sz="2000" dirty="0"/>
              <a:t>, </a:t>
            </a:r>
            <a:r>
              <a:rPr lang="en-GB" sz="2000" dirty="0" err="1"/>
              <a:t>IED.IIDrevision</a:t>
            </a:r>
            <a:endParaRPr lang="en-GB" sz="2000" dirty="0"/>
          </a:p>
          <a:p>
            <a:pPr lvl="2"/>
            <a:r>
              <a:rPr lang="en-GB" sz="1800" dirty="0"/>
              <a:t>Updated by SCT only</a:t>
            </a:r>
          </a:p>
          <a:p>
            <a:pPr lvl="2"/>
            <a:r>
              <a:rPr lang="en-GB" sz="1800" dirty="0"/>
              <a:t>Indicates latest ICD/IID Version / Revision imported by SCT</a:t>
            </a:r>
          </a:p>
          <a:p>
            <a:pPr>
              <a:buNone/>
            </a:pPr>
            <a:r>
              <a:rPr lang="en-GB" sz="1800" dirty="0">
                <a:cs typeface="+mn-cs"/>
              </a:rPr>
              <a:t>-&gt; SCT can easily verify if latest IID version is used in the station file</a:t>
            </a:r>
          </a:p>
          <a:p>
            <a:pPr>
              <a:buNone/>
            </a:pPr>
            <a:r>
              <a:rPr lang="en-GB" sz="1800" dirty="0"/>
              <a:t>-&gt; ICT can easily verify if latest IID version was used by the SCT</a:t>
            </a:r>
            <a:endParaRPr lang="en-GB" sz="1800" dirty="0"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CAD69-F078-469C-A7EB-51868B5D64A5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work - 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987574"/>
            <a:ext cx="8115622" cy="3468290"/>
          </a:xfrm>
        </p:spPr>
        <p:txBody>
          <a:bodyPr/>
          <a:lstStyle/>
          <a:p>
            <a:r>
              <a:rPr lang="en-GB" sz="2400" dirty="0"/>
              <a:t>Add SCL attributes</a:t>
            </a:r>
          </a:p>
          <a:p>
            <a:pPr lvl="1"/>
            <a:r>
              <a:rPr lang="en-GB" sz="2000" dirty="0" err="1"/>
              <a:t>IED.minSCDversion</a:t>
            </a:r>
            <a:r>
              <a:rPr lang="en-GB" sz="2000" dirty="0"/>
              <a:t>, </a:t>
            </a:r>
            <a:r>
              <a:rPr lang="en-GB" sz="2000" dirty="0" err="1"/>
              <a:t>minSCDrevision</a:t>
            </a:r>
            <a:endParaRPr lang="en-GB" sz="2000" dirty="0"/>
          </a:p>
          <a:p>
            <a:pPr lvl="2"/>
            <a:r>
              <a:rPr lang="en-GB" sz="1800" dirty="0"/>
              <a:t>Set by the SCT only as soon as a modification for a given IED needs to be processed by the ICT </a:t>
            </a:r>
          </a:p>
          <a:p>
            <a:pPr lvl="2"/>
            <a:r>
              <a:rPr lang="en-GB" sz="1800" dirty="0"/>
              <a:t>Version / Revision of the SCD that contains the last modifications related to the IED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CAD69-F078-469C-A7EB-51868B5D64A5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C">
  <a:themeElements>
    <a:clrScheme name="iec_white_smartgri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ec_white_smartgrid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800" b="1" i="0" u="none" strike="noStrike" cap="none" normalizeH="0" baseline="0" smtClean="0">
            <a:ln>
              <a:noFill/>
            </a:ln>
            <a:solidFill>
              <a:srgbClr val="58585A"/>
            </a:solidFill>
            <a:effectLst/>
            <a:latin typeface="Arial" charset="0"/>
            <a:ea typeface="Osaka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800" b="1" i="0" u="none" strike="noStrike" cap="none" normalizeH="0" baseline="0" smtClean="0">
            <a:ln>
              <a:noFill/>
            </a:ln>
            <a:solidFill>
              <a:srgbClr val="58585A"/>
            </a:solidFill>
            <a:effectLst/>
            <a:latin typeface="Arial" charset="0"/>
            <a:ea typeface="Osaka" pitchFamily="-92" charset="-128"/>
          </a:defRPr>
        </a:defPPr>
      </a:lstStyle>
    </a:lnDef>
  </a:objectDefaults>
  <a:extraClrSchemeLst>
    <a:extraClrScheme>
      <a:clrScheme name="iec_white_smartgr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c_white_smartgri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c_white_smartgri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c_white_smartgri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c_white_smartgri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c_white_smartgri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c_white_smartgri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c_white_smartgri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c_white_smartgri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c_white_smartgri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c_white_smartgri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c_white_smartgri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1027</Words>
  <Application>Microsoft Office PowerPoint</Application>
  <PresentationFormat>Affichage à l'écran (16:9)</PresentationFormat>
  <Paragraphs>180</Paragraphs>
  <Slides>11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IEC</vt:lpstr>
      <vt:lpstr>Photo Editor Photo</vt:lpstr>
      <vt:lpstr>Change tracking in SCL</vt:lpstr>
      <vt:lpstr>Use case : SCT uses intended IxD file? ICT uses intended SCD file?</vt:lpstr>
      <vt:lpstr>Use case 1: implementation</vt:lpstr>
      <vt:lpstr>Information flow</vt:lpstr>
      <vt:lpstr>Note regarding LLN0.paramRev, valRev</vt:lpstr>
      <vt:lpstr>Parallel work</vt:lpstr>
      <vt:lpstr>Parallel work - Proposal</vt:lpstr>
      <vt:lpstr>Parallel work - Proposal</vt:lpstr>
      <vt:lpstr>Parallel work - Proposal</vt:lpstr>
      <vt:lpstr>Parallel work - Proposal</vt:lpstr>
      <vt:lpstr>Parallel work - Proposal</vt:lpstr>
    </vt:vector>
  </TitlesOfParts>
  <Company>Schneider Electric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tracking in SCL</dc:title>
  <dc:creator>Thierry Dufaure</dc:creator>
  <cp:lastModifiedBy>Camille BLOCH</cp:lastModifiedBy>
  <cp:revision>71</cp:revision>
  <dcterms:created xsi:type="dcterms:W3CDTF">2016-04-18T16:40:09Z</dcterms:created>
  <dcterms:modified xsi:type="dcterms:W3CDTF">2023-02-14T14:59:40Z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d258917-277f-42cd-a3cd-14c4e9ee58bc_Enabled">
    <vt:lpwstr>true</vt:lpwstr>
  </property>
  <property fmtid="{D5CDD505-2E9C-101B-9397-08002B2CF9AE}" pid="3" name="MSIP_Label_9d258917-277f-42cd-a3cd-14c4e9ee58bc_SetDate">
    <vt:lpwstr>2023-02-14T14:53:06Z</vt:lpwstr>
  </property>
  <property fmtid="{D5CDD505-2E9C-101B-9397-08002B2CF9AE}" pid="4" name="MSIP_Label_9d258917-277f-42cd-a3cd-14c4e9ee58bc_Method">
    <vt:lpwstr>Standard</vt:lpwstr>
  </property>
  <property fmtid="{D5CDD505-2E9C-101B-9397-08002B2CF9AE}" pid="5" name="MSIP_Label_9d258917-277f-42cd-a3cd-14c4e9ee58bc_Name">
    <vt:lpwstr>restricted</vt:lpwstr>
  </property>
  <property fmtid="{D5CDD505-2E9C-101B-9397-08002B2CF9AE}" pid="6" name="MSIP_Label_9d258917-277f-42cd-a3cd-14c4e9ee58bc_SiteId">
    <vt:lpwstr>38ae3bcd-9579-4fd4-adda-b42e1495d55a</vt:lpwstr>
  </property>
  <property fmtid="{D5CDD505-2E9C-101B-9397-08002B2CF9AE}" pid="7" name="MSIP_Label_9d258917-277f-42cd-a3cd-14c4e9ee58bc_ActionId">
    <vt:lpwstr>2f6f692c-d266-46c1-90e3-e037cf626b35</vt:lpwstr>
  </property>
  <property fmtid="{D5CDD505-2E9C-101B-9397-08002B2CF9AE}" pid="8" name="MSIP_Label_9d258917-277f-42cd-a3cd-14c4e9ee58bc_ContentBits">
    <vt:lpwstr>0</vt:lpwstr>
  </property>
  <property fmtid="{D5CDD505-2E9C-101B-9397-08002B2CF9AE}" pid="9" name="Document_Confidentiality">
    <vt:lpwstr>Restricted</vt:lpwstr>
  </property>
  <property fmtid="{D5CDD505-2E9C-101B-9397-08002B2CF9AE}" pid="10" name="MSIP_Label_23f93e5f-d3c2-49a7-ba94-15405423c204_Enabled">
    <vt:lpwstr>true</vt:lpwstr>
  </property>
  <property fmtid="{D5CDD505-2E9C-101B-9397-08002B2CF9AE}" pid="11" name="MSIP_Label_23f93e5f-d3c2-49a7-ba94-15405423c204_SetDate">
    <vt:lpwstr>2023-02-14T14:59:30Z</vt:lpwstr>
  </property>
  <property fmtid="{D5CDD505-2E9C-101B-9397-08002B2CF9AE}" pid="12" name="MSIP_Label_23f93e5f-d3c2-49a7-ba94-15405423c204_Method">
    <vt:lpwstr>Standard</vt:lpwstr>
  </property>
  <property fmtid="{D5CDD505-2E9C-101B-9397-08002B2CF9AE}" pid="13" name="MSIP_Label_23f93e5f-d3c2-49a7-ba94-15405423c204_Name">
    <vt:lpwstr>SE Internal</vt:lpwstr>
  </property>
  <property fmtid="{D5CDD505-2E9C-101B-9397-08002B2CF9AE}" pid="14" name="MSIP_Label_23f93e5f-d3c2-49a7-ba94-15405423c204_SiteId">
    <vt:lpwstr>6e51e1ad-c54b-4b39-b598-0ffe9ae68fef</vt:lpwstr>
  </property>
  <property fmtid="{D5CDD505-2E9C-101B-9397-08002B2CF9AE}" pid="15" name="MSIP_Label_23f93e5f-d3c2-49a7-ba94-15405423c204_ActionId">
    <vt:lpwstr>d740d5f9-651e-4a83-80a4-86b14ac7a0ce</vt:lpwstr>
  </property>
  <property fmtid="{D5CDD505-2E9C-101B-9397-08002B2CF9AE}" pid="16" name="MSIP_Label_23f93e5f-d3c2-49a7-ba94-15405423c204_ContentBits">
    <vt:lpwstr>2</vt:lpwstr>
  </property>
</Properties>
</file>