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447" r:id="rId2"/>
    <p:sldId id="558" r:id="rId3"/>
    <p:sldId id="559" r:id="rId4"/>
    <p:sldId id="560" r:id="rId5"/>
    <p:sldId id="568" r:id="rId6"/>
    <p:sldId id="571" r:id="rId7"/>
    <p:sldId id="570" r:id="rId8"/>
    <p:sldId id="569" r:id="rId9"/>
    <p:sldId id="57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5" autoAdjust="0"/>
    <p:restoredTop sz="95134" autoAdjust="0"/>
  </p:normalViewPr>
  <p:slideViewPr>
    <p:cSldViewPr snapToGrid="0" showGuides="1">
      <p:cViewPr varScale="1">
        <p:scale>
          <a:sx n="59" d="100"/>
          <a:sy n="59" d="100"/>
        </p:scale>
        <p:origin x="33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8A18-4B48-41E8-9A58-BBB789C9B38D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1E1AF-2DA0-47D2-995A-799E0C1A4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03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221633" cy="49657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67259" y="4965172"/>
            <a:ext cx="12288000" cy="192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05" y="5077305"/>
            <a:ext cx="1528067" cy="17597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393" y="2659718"/>
            <a:ext cx="10753195" cy="17336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lang="fr-CH" sz="5333">
                <a:ln w="11430">
                  <a:solidFill>
                    <a:schemeClr val="tx2"/>
                  </a:solidFill>
                </a:ln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(change font </a:t>
            </a:r>
            <a:r>
              <a:rPr lang="en-US" dirty="0" err="1"/>
              <a:t>colour</a:t>
            </a:r>
            <a:r>
              <a:rPr lang="en-US" dirty="0"/>
              <a:t> if required)</a:t>
            </a:r>
            <a:endParaRPr lang="en-US" sz="6667" b="1" dirty="0">
              <a:ln w="11430">
                <a:solidFill>
                  <a:schemeClr val="tx2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696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98249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7794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ormity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4104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155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lm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10893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972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371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7115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394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ld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6335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1324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400" y="107505"/>
            <a:ext cx="11040000" cy="1325563"/>
          </a:xfrm>
        </p:spPr>
        <p:txBody>
          <a:bodyPr/>
          <a:lstStyle/>
          <a:p>
            <a:r>
              <a:rPr lang="en-GB" noProof="0" dirty="0"/>
              <a:t>Title size 30 to 50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en-GB" noProof="0" smtClean="0"/>
              <a:t>27/04/2022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AA8-9B4E-4D53-AE6E-350E87BFFB1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555304"/>
            <a:ext cx="11041227" cy="44644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 b="0" baseline="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 b="0"/>
            </a:lvl3pPr>
          </a:lstStyle>
          <a:p>
            <a:pPr lvl="0"/>
            <a:r>
              <a:rPr lang="en-GB" noProof="0" dirty="0"/>
              <a:t>Add text: font size 28 to 38</a:t>
            </a:r>
          </a:p>
          <a:p>
            <a:pPr lvl="0"/>
            <a:r>
              <a:rPr lang="en-GB" noProof="0" dirty="0"/>
              <a:t>Add text: font size 28 to 38</a:t>
            </a:r>
          </a:p>
          <a:p>
            <a:pPr lvl="1"/>
            <a:r>
              <a:rPr lang="en-GB" noProof="0" dirty="0"/>
              <a:t>Add text: font size 28</a:t>
            </a:r>
          </a:p>
          <a:p>
            <a:pPr lvl="2"/>
            <a:r>
              <a:rPr lang="en-GB" noProof="0" dirty="0"/>
              <a:t>Add text: font size 24</a:t>
            </a:r>
          </a:p>
        </p:txBody>
      </p:sp>
    </p:spTree>
    <p:extLst>
      <p:ext uri="{BB962C8B-B14F-4D97-AF65-F5344CB8AC3E}">
        <p14:creationId xmlns:p14="http://schemas.microsoft.com/office/powerpoint/2010/main" val="3829728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&amp;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" y="0"/>
            <a:ext cx="121751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14203"/>
            <a:ext cx="10972800" cy="4277072"/>
          </a:xfrm>
        </p:spPr>
        <p:txBody>
          <a:bodyPr/>
          <a:lstStyle>
            <a:lvl1pPr marL="342891" indent="-342891">
              <a:def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marL="0" lvl="0" indent="0">
              <a:buNone/>
            </a:pP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32 to 38</a:t>
            </a:r>
          </a:p>
          <a:p>
            <a:pPr marL="0" lvl="0" indent="0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 to 38</a:t>
            </a:r>
          </a:p>
          <a:p>
            <a:pPr lvl="1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</a:t>
            </a:r>
          </a:p>
          <a:p>
            <a:pPr lvl="2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text: font size 24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 to 38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09728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2" y="5791275"/>
            <a:ext cx="988880" cy="8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72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y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en-GB" noProof="0" smtClean="0"/>
              <a:t>27/04/2022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382" y="6356351"/>
            <a:ext cx="1056117" cy="365125"/>
          </a:xfrm>
        </p:spPr>
        <p:txBody>
          <a:bodyPr/>
          <a:lstStyle/>
          <a:p>
            <a:fld id="{C2B32AA8-9B4E-4D53-AE6E-350E87BFFB19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7381" y="1556792"/>
            <a:ext cx="11041227" cy="4464496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GB" noProof="0" dirty="0"/>
              <a:t>Add text: font size 28 to 38</a:t>
            </a:r>
          </a:p>
          <a:p>
            <a:pPr lvl="0"/>
            <a:r>
              <a:rPr lang="en-GB" noProof="0" dirty="0"/>
              <a:t>Add text: font size 28 to 38</a:t>
            </a:r>
          </a:p>
          <a:p>
            <a:pPr lvl="1"/>
            <a:r>
              <a:rPr lang="en-GB" noProof="0" dirty="0"/>
              <a:t>Add text: font size 28</a:t>
            </a:r>
          </a:p>
          <a:p>
            <a:pPr lvl="2"/>
            <a:r>
              <a:rPr lang="en-GB" noProof="0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7381" y="116633"/>
            <a:ext cx="110400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Title size 30 to 50</a:t>
            </a:r>
          </a:p>
        </p:txBody>
      </p:sp>
    </p:spTree>
    <p:extLst>
      <p:ext uri="{BB962C8B-B14F-4D97-AF65-F5344CB8AC3E}">
        <p14:creationId xmlns:p14="http://schemas.microsoft.com/office/powerpoint/2010/main" val="802927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background &amp; yellow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3828" y="189061"/>
            <a:ext cx="10507133" cy="1511747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4400" b="1">
                <a:ln>
                  <a:solidFill>
                    <a:srgbClr val="0070C0"/>
                  </a:solidFill>
                </a:ln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FontTx/>
              <a:buNone/>
              <a:defRPr sz="4000"/>
            </a:lvl2pPr>
          </a:lstStyle>
          <a:p>
            <a:pPr lvl="0"/>
            <a:r>
              <a:rPr lang="en-US" dirty="0"/>
              <a:t>Add title 30 to 50 +</a:t>
            </a:r>
            <a:br>
              <a:rPr lang="en-US" dirty="0"/>
            </a:br>
            <a:r>
              <a:rPr lang="en-US" dirty="0"/>
              <a:t>full-size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070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orld connections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fr-CH" smtClean="0"/>
              <a:t>27.04.2022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382" y="6356351"/>
            <a:ext cx="1056117" cy="365125"/>
          </a:xfrm>
        </p:spPr>
        <p:txBody>
          <a:bodyPr/>
          <a:lstStyle/>
          <a:p>
            <a:fld id="{C2B32AA8-9B4E-4D53-AE6E-350E87BFFB19}" type="slidenum">
              <a:rPr lang="fr-CH" smtClean="0"/>
              <a:t>‹#›</a:t>
            </a:fld>
            <a:endParaRPr lang="fr-CH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7381" y="1556792"/>
            <a:ext cx="11041227" cy="4464496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7381" y="116633"/>
            <a:ext cx="1104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07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white background &amp;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90400" y="187200"/>
            <a:ext cx="11040000" cy="160961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Chapter slide</a:t>
            </a:r>
            <a:br>
              <a:rPr lang="en-US" dirty="0"/>
            </a:br>
            <a:r>
              <a:rPr lang="en-US" dirty="0"/>
              <a:t>Title size 30 t0 50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90400" y="2094792"/>
            <a:ext cx="11601600" cy="3062400"/>
          </a:xfrm>
          <a:gradFill>
            <a:gsLst>
              <a:gs pos="49000">
                <a:srgbClr val="AAADB6"/>
              </a:gs>
              <a:gs pos="10000">
                <a:srgbClr val="E6E6E6"/>
              </a:gs>
              <a:gs pos="93000">
                <a:srgbClr val="E6E6E6"/>
              </a:gs>
            </a:gsLst>
            <a:lin ang="5400000" scaled="0"/>
          </a:gra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8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ize imag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gradFill>
            <a:gsLst>
              <a:gs pos="49000">
                <a:srgbClr val="AAADB6"/>
              </a:gs>
              <a:gs pos="10000">
                <a:srgbClr val="E6E6E6"/>
              </a:gs>
              <a:gs pos="93000">
                <a:srgbClr val="E6E6E6"/>
              </a:gs>
            </a:gsLst>
            <a:lin ang="5400000" scaled="0"/>
          </a:gra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</a:t>
            </a:r>
            <a:endParaRPr lang="en-GB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590400" y="1006277"/>
            <a:ext cx="11040000" cy="17645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lang="fr-CH" sz="5333" baseline="0">
                <a:ln w="11430">
                  <a:solidFill>
                    <a:schemeClr val="tx2"/>
                  </a:solidFill>
                </a:ln>
                <a:solidFill>
                  <a:srgbClr val="FFC000"/>
                </a:solidFill>
                <a:effectLst/>
              </a:defRPr>
            </a:lvl1pPr>
          </a:lstStyle>
          <a:p>
            <a:pPr lvl="0"/>
            <a:r>
              <a:rPr lang="en-US" dirty="0"/>
              <a:t>Add title 30 to 60 </a:t>
            </a:r>
            <a:br>
              <a:rPr lang="en-US" dirty="0"/>
            </a:br>
            <a:r>
              <a:rPr lang="en-US" dirty="0"/>
              <a:t>(change font </a:t>
            </a:r>
            <a:r>
              <a:rPr lang="en-US" dirty="0" err="1"/>
              <a:t>colour</a:t>
            </a:r>
            <a:r>
              <a:rPr lang="en-US" dirty="0"/>
              <a:t> if required)</a:t>
            </a:r>
            <a:endParaRPr lang="fr-CH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6" name="Picture Placeholder 3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1155200" y="5808000"/>
            <a:ext cx="988800" cy="864000"/>
          </a:xfrm>
        </p:spPr>
        <p:txBody>
          <a:bodyPr/>
          <a:lstStyle>
            <a:lvl1pPr marL="0" indent="0">
              <a:buNone/>
              <a:defRPr sz="2133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86666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ackground &amp;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0400" y="1602000"/>
            <a:ext cx="5424000" cy="4420800"/>
          </a:xfrm>
        </p:spPr>
        <p:txBody>
          <a:bodyPr/>
          <a:lstStyle>
            <a:lvl1pPr marL="609585" indent="-609585">
              <a:spcBef>
                <a:spcPts val="1600"/>
              </a:spcBef>
              <a:spcAft>
                <a:spcPts val="0"/>
              </a:spcAft>
              <a:buFont typeface="Arial" pitchFamily="34" charset="0"/>
              <a:buChar char="•"/>
              <a:defRPr sz="3733" baseline="0"/>
            </a:lvl1pPr>
            <a:lvl2pPr marL="1079473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  <a:defRPr lang="en-US" sz="3733" b="1" kern="1200" baseline="0" dirty="0" smtClean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2pPr>
            <a:lvl3pPr marL="1219170" indent="0">
              <a:buNone/>
              <a:defRPr sz="32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Add text: font size 28 to 38 / or image</a:t>
            </a:r>
          </a:p>
          <a:p>
            <a:pPr marL="1079473" lvl="1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</a:pPr>
            <a:r>
              <a:rPr lang="en-US" dirty="0"/>
              <a:t>Second level: font size 28</a:t>
            </a:r>
          </a:p>
          <a:p>
            <a:pPr lvl="0"/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192011" y="1602000"/>
            <a:ext cx="5424000" cy="4420800"/>
          </a:xfrm>
        </p:spPr>
        <p:txBody>
          <a:bodyPr/>
          <a:lstStyle>
            <a:lvl1pPr>
              <a:spcBef>
                <a:spcPts val="1600"/>
              </a:spcBef>
              <a:spcAft>
                <a:spcPts val="0"/>
              </a:spcAft>
              <a:defRPr sz="3733" baseline="0"/>
            </a:lvl1pPr>
            <a:lvl2pPr marL="1079473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  <a:defRPr lang="en-US" sz="3733" b="1" kern="1200" baseline="0" dirty="0" smtClean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2pPr>
            <a:lvl3pPr marL="1219170" indent="0">
              <a:buNone/>
              <a:defRPr sz="32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Add text: font size 28 to 38 / or image</a:t>
            </a:r>
          </a:p>
          <a:p>
            <a:pPr marL="1079473" lvl="1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</a:pPr>
            <a:r>
              <a:rPr lang="en-US" dirty="0"/>
              <a:t>Second level: font size 28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320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tur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918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wth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7208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work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395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5508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400" y="1600201"/>
            <a:ext cx="110400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7051" y="6356351"/>
            <a:ext cx="2749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A7A9-BE32-4F72-B27D-3E2A326C1DCC}" type="datetime1">
              <a:rPr lang="fr-CH" smtClean="0"/>
              <a:t>27.04.2022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861" y="6356351"/>
            <a:ext cx="5770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10" name="Title Placeholder 7"/>
          <p:cNvSpPr>
            <a:spLocks noGrp="1"/>
          </p:cNvSpPr>
          <p:nvPr>
            <p:ph type="title"/>
          </p:nvPr>
        </p:nvSpPr>
        <p:spPr>
          <a:xfrm>
            <a:off x="590400" y="188641"/>
            <a:ext cx="1104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2" y="5805474"/>
            <a:ext cx="988880" cy="86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2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5" r:id="rId23"/>
    <p:sldLayoutId id="2147483686" r:id="rId24"/>
    <p:sldLayoutId id="2147483687" r:id="rId25"/>
  </p:sldLayoutIdLst>
  <p:hf hdr="0" ftr="0" dt="0"/>
  <p:txStyles>
    <p:titleStyle>
      <a:lvl1pPr marL="0" algn="l" defTabSz="1219170" rtl="0" eaLnBrk="1" fontAlgn="base" latinLnBrk="0" hangingPunct="1">
        <a:spcBef>
          <a:spcPct val="0"/>
        </a:spcBef>
        <a:spcAft>
          <a:spcPct val="0"/>
        </a:spcAft>
        <a:buNone/>
        <a:defRPr lang="fr-CH" sz="5867" b="1" kern="1200" cap="none" spc="0" dirty="0" smtClean="0">
          <a:ln w="11430"/>
          <a:solidFill>
            <a:srgbClr val="0060A9"/>
          </a:solidFill>
          <a:effectLst/>
          <a:latin typeface="Arial" pitchFamily="34" charset="0"/>
          <a:ea typeface="+mn-ea"/>
          <a:cs typeface="Arial" pitchFamily="34" charset="0"/>
        </a:defRPr>
      </a:lvl1pPr>
    </p:titleStyle>
    <p:bodyStyle>
      <a:lvl1pPr marL="457189" marR="0" indent="-457189" algn="l" defTabSz="1219170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Tx/>
        <a:buFont typeface="Arial" pitchFamily="34" charset="0"/>
        <a:buChar char="•"/>
        <a:tabLst/>
        <a:defRPr sz="4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079473" indent="-596885" algn="l" defTabSz="1219170" rtl="0" eaLnBrk="1" latinLnBrk="0" hangingPunct="1">
        <a:spcBef>
          <a:spcPts val="0"/>
        </a:spcBef>
        <a:buFont typeface="Symbol" pitchFamily="18" charset="2"/>
        <a:buChar char=""/>
        <a:defRPr sz="3733" b="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676358" indent="-457189" algn="l" defTabSz="1219170" rtl="0" eaLnBrk="1" latinLnBrk="0" hangingPunct="1">
        <a:spcBef>
          <a:spcPct val="20000"/>
        </a:spcBef>
        <a:buFont typeface="Symbol" pitchFamily="18" charset="2"/>
        <a:buChar char="-"/>
        <a:defRPr sz="3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285943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b="1" kern="1200">
          <a:solidFill>
            <a:srgbClr val="58585A"/>
          </a:solidFill>
          <a:latin typeface="+mn-lt"/>
          <a:ea typeface="+mn-ea"/>
          <a:cs typeface="+mn-cs"/>
        </a:defRPr>
      </a:lvl4pPr>
      <a:lvl5pPr marL="2895528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b="1" kern="1200">
          <a:solidFill>
            <a:srgbClr val="58585A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176443-8B6E-4A91-929A-B532687A96D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055688" cy="365125"/>
          </a:xfrm>
        </p:spPr>
        <p:txBody>
          <a:bodyPr/>
          <a:lstStyle/>
          <a:p>
            <a:fld id="{C2B32AA8-9B4E-4D53-AE6E-350E87BFFB19}" type="slidenum">
              <a:rPr lang="fr-CH" smtClean="0"/>
              <a:t>1</a:t>
            </a:fld>
            <a:endParaRPr lang="fr-CH" dirty="0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7B39A9C-3EF8-4657-88CD-51B5106C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17" y="698019"/>
            <a:ext cx="10753195" cy="4524315"/>
          </a:xfrm>
        </p:spPr>
        <p:txBody>
          <a:bodyPr/>
          <a:lstStyle/>
          <a:p>
            <a:r>
              <a:rPr lang="en-US" sz="4800">
                <a:solidFill>
                  <a:srgbClr val="0070C0"/>
                </a:solidFill>
              </a:rPr>
              <a:t>CIM </a:t>
            </a:r>
            <a:r>
              <a:rPr lang="en-US" sz="4800" dirty="0">
                <a:solidFill>
                  <a:srgbClr val="0070C0"/>
                </a:solidFill>
              </a:rPr>
              <a:t>Issue</a:t>
            </a:r>
            <a:br>
              <a:rPr lang="en-US" sz="4800" dirty="0">
                <a:solidFill>
                  <a:srgbClr val="0070C0"/>
                </a:solidFill>
              </a:rPr>
            </a:br>
            <a:r>
              <a:rPr lang="en-US" sz="4800" dirty="0">
                <a:solidFill>
                  <a:srgbClr val="0070C0"/>
                </a:solidFill>
              </a:rPr>
              <a:t> </a:t>
            </a:r>
            <a:br>
              <a:rPr lang="en-US" sz="4800" dirty="0">
                <a:solidFill>
                  <a:srgbClr val="0070C0"/>
                </a:solidFill>
              </a:rPr>
            </a:br>
            <a:r>
              <a:rPr lang="en-US" sz="4800" dirty="0">
                <a:solidFill>
                  <a:srgbClr val="0070C0"/>
                </a:solidFill>
              </a:rPr>
              <a:t>Electrical Connection Point    =  Measurements and Meters</a:t>
            </a:r>
            <a:br>
              <a:rPr lang="en-US" sz="4800" dirty="0">
                <a:solidFill>
                  <a:srgbClr val="0070C0"/>
                </a:solidFill>
              </a:rPr>
            </a:br>
            <a:br>
              <a:rPr lang="en-US" sz="4800" dirty="0">
                <a:solidFill>
                  <a:srgbClr val="0070C0"/>
                </a:solidFill>
              </a:rPr>
            </a:b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55AF3C6C-895D-4CE8-807F-57C9229FF081}"/>
              </a:ext>
            </a:extLst>
          </p:cNvPr>
          <p:cNvSpPr txBox="1"/>
          <p:nvPr/>
        </p:nvSpPr>
        <p:spPr>
          <a:xfrm>
            <a:off x="415293" y="5242350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b="1" kern="100" dirty="0">
                <a:solidFill>
                  <a:schemeClr val="tx1">
                    <a:lumMod val="65000"/>
                    <a:lumOff val="35000"/>
                  </a:schemeClr>
                </a:solidFill>
                <a:ea typeface="Meiryo" pitchFamily="34" charset="-128"/>
                <a:cs typeface="Meiryo" pitchFamily="34" charset="-128"/>
              </a:rPr>
              <a:t>Tom Berry</a:t>
            </a:r>
            <a:br>
              <a:rPr lang="en-US" sz="2200" b="1" kern="100" dirty="0">
                <a:solidFill>
                  <a:schemeClr val="tx1">
                    <a:lumMod val="65000"/>
                    <a:lumOff val="35000"/>
                  </a:schemeClr>
                </a:solidFill>
                <a:ea typeface="Meiryo" pitchFamily="34" charset="-128"/>
                <a:cs typeface="Meiryo" pitchFamily="34" charset="-128"/>
              </a:rPr>
            </a:br>
            <a:endParaRPr lang="en-GB" sz="2200" b="1" kern="100" dirty="0">
              <a:solidFill>
                <a:schemeClr val="tx1">
                  <a:lumMod val="65000"/>
                  <a:lumOff val="35000"/>
                </a:schemeClr>
              </a:solidFill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B11892AE-5E94-4157-B967-91B36A71CCA3}"/>
              </a:ext>
            </a:extLst>
          </p:cNvPr>
          <p:cNvSpPr txBox="1"/>
          <p:nvPr/>
        </p:nvSpPr>
        <p:spPr>
          <a:xfrm>
            <a:off x="4613336" y="5242350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b="1" kern="100" dirty="0">
                <a:solidFill>
                  <a:schemeClr val="tx1">
                    <a:lumMod val="65000"/>
                    <a:lumOff val="35000"/>
                  </a:schemeClr>
                </a:solidFill>
                <a:ea typeface="Meiryo" pitchFamily="34" charset="-128"/>
                <a:cs typeface="Meiryo" pitchFamily="34" charset="-128"/>
              </a:rPr>
              <a:t>V1: October 2021</a:t>
            </a:r>
          </a:p>
          <a:p>
            <a:pPr>
              <a:spcBef>
                <a:spcPts val="0"/>
              </a:spcBef>
            </a:pPr>
            <a:r>
              <a:rPr lang="en-US" sz="2200" b="1" kern="100" dirty="0">
                <a:solidFill>
                  <a:schemeClr val="tx1">
                    <a:lumMod val="65000"/>
                    <a:lumOff val="35000"/>
                  </a:schemeClr>
                </a:solidFill>
                <a:ea typeface="Meiryo" pitchFamily="34" charset="-128"/>
                <a:cs typeface="Meiryo" pitchFamily="34" charset="-128"/>
              </a:rPr>
              <a:t>V2: January 2022</a:t>
            </a:r>
          </a:p>
          <a:p>
            <a:pPr>
              <a:spcBef>
                <a:spcPts val="0"/>
              </a:spcBef>
            </a:pPr>
            <a:r>
              <a:rPr lang="en-US" sz="2200" b="1" kern="100" dirty="0">
                <a:solidFill>
                  <a:schemeClr val="tx1">
                    <a:lumMod val="65000"/>
                    <a:lumOff val="35000"/>
                  </a:schemeClr>
                </a:solidFill>
                <a:ea typeface="Meiryo" pitchFamily="34" charset="-128"/>
                <a:cs typeface="Meiryo" pitchFamily="34" charset="-128"/>
              </a:rPr>
              <a:t>V3: April 2022</a:t>
            </a:r>
            <a:endParaRPr lang="en-GB" sz="2200" b="1" kern="100" dirty="0">
              <a:solidFill>
                <a:schemeClr val="tx1">
                  <a:lumMod val="65000"/>
                  <a:lumOff val="35000"/>
                </a:schemeClr>
              </a:solidFill>
              <a:ea typeface="Meiryo" pitchFamily="34" charset="-128"/>
              <a:cs typeface="Meiryo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68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D1C755-79A9-400B-96E9-DA5522A9D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0400" y="1268450"/>
            <a:ext cx="3580156" cy="442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One IEC 61850 device – two choices for mapping</a:t>
            </a:r>
          </a:p>
          <a:p>
            <a:pPr marL="0" indent="0">
              <a:buNone/>
            </a:pPr>
            <a:r>
              <a:rPr lang="en-US" sz="1800" dirty="0"/>
              <a:t>Via Measurement</a:t>
            </a:r>
          </a:p>
          <a:p>
            <a:r>
              <a:rPr lang="en-US" sz="1800" dirty="0">
                <a:solidFill>
                  <a:srgbClr val="00B050"/>
                </a:solidFill>
              </a:rPr>
              <a:t>Equipment and Terminal are explicitly defined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4C0AA2-4F42-4965-A7C3-76506496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2"/>
            <a:ext cx="10917659" cy="1081248"/>
          </a:xfrm>
        </p:spPr>
        <p:txBody>
          <a:bodyPr/>
          <a:lstStyle/>
          <a:p>
            <a:r>
              <a:rPr lang="en-US" sz="3200" dirty="0"/>
              <a:t>ECP: Measurements and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F9843-0AB5-4A3F-A829-F19C8888F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86738-F15A-46D0-A8E0-61D25B0EF208}"/>
              </a:ext>
            </a:extLst>
          </p:cNvPr>
          <p:cNvSpPr txBox="1"/>
          <p:nvPr/>
        </p:nvSpPr>
        <p:spPr>
          <a:xfrm rot="483122">
            <a:off x="9523215" y="261851"/>
            <a:ext cx="2301516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As-is …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2B1DBB-DB55-4F0D-8403-2D19900DB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475" y="1003423"/>
            <a:ext cx="68675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D1C755-79A9-400B-96E9-DA5522A9D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0400" y="1268450"/>
            <a:ext cx="3580156" cy="442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One IEC 61850 device – two choices for mapping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Via Metering Usage Point</a:t>
            </a:r>
          </a:p>
          <a:p>
            <a:r>
              <a:rPr lang="en-US" sz="1800" dirty="0"/>
              <a:t>Terminal is implied by associated Equipment</a:t>
            </a:r>
          </a:p>
          <a:p>
            <a:r>
              <a:rPr lang="en-US" sz="1800" dirty="0"/>
              <a:t>Unambiguous for </a:t>
            </a:r>
            <a:r>
              <a:rPr lang="en-US" sz="1800" dirty="0" err="1"/>
              <a:t>EnergyConnection</a:t>
            </a:r>
            <a:r>
              <a:rPr lang="en-US" sz="1800" dirty="0"/>
              <a:t> = DER</a:t>
            </a:r>
          </a:p>
          <a:p>
            <a:r>
              <a:rPr lang="en-US" sz="1800" dirty="0">
                <a:solidFill>
                  <a:srgbClr val="C00000"/>
                </a:solidFill>
              </a:rPr>
              <a:t>Ambiguous for branch devices (Campus)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4C0AA2-4F42-4965-A7C3-76506496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2"/>
            <a:ext cx="10917659" cy="1081248"/>
          </a:xfrm>
        </p:spPr>
        <p:txBody>
          <a:bodyPr/>
          <a:lstStyle/>
          <a:p>
            <a:r>
              <a:rPr lang="en-US" sz="3200" dirty="0"/>
              <a:t>ECP: Measurements and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F9843-0AB5-4A3F-A829-F19C8888F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3</a:t>
            </a:fld>
            <a:endParaRPr lang="fr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86738-F15A-46D0-A8E0-61D25B0EF208}"/>
              </a:ext>
            </a:extLst>
          </p:cNvPr>
          <p:cNvSpPr txBox="1"/>
          <p:nvPr/>
        </p:nvSpPr>
        <p:spPr>
          <a:xfrm rot="483122">
            <a:off x="9523215" y="261851"/>
            <a:ext cx="2301516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As-is 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566624-395C-4365-8506-D632AF6CE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095375"/>
            <a:ext cx="7086600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5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D1C755-79A9-400B-96E9-DA5522A9D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0400" y="1268450"/>
            <a:ext cx="3580156" cy="4429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One IEC 61850 device – two choices for mapping</a:t>
            </a:r>
          </a:p>
          <a:p>
            <a:pPr marL="0" indent="0">
              <a:buNone/>
            </a:pPr>
            <a:r>
              <a:rPr lang="en-US" sz="1800" dirty="0"/>
              <a:t>Via Measurement</a:t>
            </a:r>
          </a:p>
          <a:p>
            <a:r>
              <a:rPr lang="en-US" sz="1800" dirty="0">
                <a:solidFill>
                  <a:srgbClr val="00B050"/>
                </a:solidFill>
              </a:rPr>
              <a:t>Equipment and Terminal are explicitly defined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Via Metering Usage Point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Proposal: use same associations as Measurement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Replace </a:t>
            </a:r>
            <a:r>
              <a:rPr lang="en-US" sz="1800">
                <a:solidFill>
                  <a:srgbClr val="7030A0"/>
                </a:solidFill>
              </a:rPr>
              <a:t>-&gt; Equipment </a:t>
            </a:r>
            <a:r>
              <a:rPr lang="en-US" sz="1800" dirty="0">
                <a:solidFill>
                  <a:srgbClr val="00B0F0"/>
                </a:solidFill>
              </a:rPr>
              <a:t>with </a:t>
            </a:r>
          </a:p>
          <a:p>
            <a:pPr marL="733425" lvl="1" indent="-285750">
              <a:buFont typeface="Wingdings" panose="05000000000000000000" pitchFamily="2" charset="2"/>
              <a:buChar char="à"/>
            </a:pPr>
            <a:r>
              <a:rPr lang="en-US" sz="1800" dirty="0">
                <a:solidFill>
                  <a:srgbClr val="00B0F0"/>
                </a:solidFill>
              </a:rPr>
              <a:t>PowerSystemResource</a:t>
            </a:r>
          </a:p>
          <a:p>
            <a:pPr marL="447675" lvl="1" indent="0">
              <a:buNone/>
            </a:pPr>
            <a:endParaRPr lang="en-US" sz="1800" dirty="0">
              <a:solidFill>
                <a:srgbClr val="00B0F0"/>
              </a:solidFill>
            </a:endParaRPr>
          </a:p>
          <a:p>
            <a:pPr marL="447675" lvl="1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Add</a:t>
            </a:r>
          </a:p>
          <a:p>
            <a:pPr marL="733425" lvl="1" indent="-285750">
              <a:buFont typeface="Wingdings" panose="05000000000000000000" pitchFamily="2" charset="2"/>
              <a:buChar char="à"/>
            </a:pPr>
            <a:r>
              <a:rPr lang="en-US" sz="1800" dirty="0">
                <a:solidFill>
                  <a:srgbClr val="00B0F0"/>
                </a:solidFill>
              </a:rPr>
              <a:t>Terminal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4C0AA2-4F42-4965-A7C3-76506496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2"/>
            <a:ext cx="10917659" cy="1081248"/>
          </a:xfrm>
        </p:spPr>
        <p:txBody>
          <a:bodyPr/>
          <a:lstStyle/>
          <a:p>
            <a:r>
              <a:rPr lang="en-US" sz="3200" dirty="0"/>
              <a:t>ECP: Measurements and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F9843-0AB5-4A3F-A829-F19C8888F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4</a:t>
            </a:fld>
            <a:endParaRPr lang="fr-CH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566624-395C-4365-8506-D632AF6CE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095375"/>
            <a:ext cx="7086600" cy="57626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2D9C63-558B-463D-A2FB-21FD3E160D7E}"/>
              </a:ext>
            </a:extLst>
          </p:cNvPr>
          <p:cNvCxnSpPr>
            <a:cxnSpLocks/>
          </p:cNvCxnSpPr>
          <p:nvPr/>
        </p:nvCxnSpPr>
        <p:spPr>
          <a:xfrm>
            <a:off x="9357360" y="2997200"/>
            <a:ext cx="904240" cy="2174240"/>
          </a:xfrm>
          <a:prstGeom prst="straightConnector1">
            <a:avLst/>
          </a:prstGeom>
          <a:ln w="63500">
            <a:solidFill>
              <a:srgbClr val="00B0F0"/>
            </a:solidFill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58AB5F0-27B1-4F78-95E5-B6625259696B}"/>
              </a:ext>
            </a:extLst>
          </p:cNvPr>
          <p:cNvSpPr txBox="1"/>
          <p:nvPr/>
        </p:nvSpPr>
        <p:spPr>
          <a:xfrm rot="1050955">
            <a:off x="9171014" y="519591"/>
            <a:ext cx="276245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Proposal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321190-EB20-4617-8412-ACEA9D1DEF14}"/>
              </a:ext>
            </a:extLst>
          </p:cNvPr>
          <p:cNvCxnSpPr>
            <a:cxnSpLocks/>
          </p:cNvCxnSpPr>
          <p:nvPr/>
        </p:nvCxnSpPr>
        <p:spPr>
          <a:xfrm>
            <a:off x="8790847" y="2997200"/>
            <a:ext cx="0" cy="313441"/>
          </a:xfrm>
          <a:prstGeom prst="straightConnector1">
            <a:avLst/>
          </a:prstGeom>
          <a:ln w="63500">
            <a:solidFill>
              <a:srgbClr val="00B0F0"/>
            </a:solidFill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AAE17AB-B8D2-4942-8A4E-5FEDAB15C5B7}"/>
              </a:ext>
            </a:extLst>
          </p:cNvPr>
          <p:cNvCxnSpPr>
            <a:cxnSpLocks/>
          </p:cNvCxnSpPr>
          <p:nvPr/>
        </p:nvCxnSpPr>
        <p:spPr>
          <a:xfrm flipH="1">
            <a:off x="8615618" y="2997200"/>
            <a:ext cx="1" cy="1412240"/>
          </a:xfrm>
          <a:prstGeom prst="straightConnector1">
            <a:avLst/>
          </a:prstGeom>
          <a:ln w="50800">
            <a:solidFill>
              <a:srgbClr val="7030A0"/>
            </a:solidFill>
            <a:prstDash val="dash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92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BB7F73-EAF5-414C-80E6-8497545A16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Association to terminal – broad agreement</a:t>
            </a:r>
          </a:p>
          <a:p>
            <a:r>
              <a:rPr lang="en-US" sz="2800" dirty="0"/>
              <a:t>Association to PSR instead of Equipment</a:t>
            </a:r>
          </a:p>
          <a:p>
            <a:pPr lvl="1"/>
            <a:r>
              <a:rPr lang="en-US" sz="2533" dirty="0"/>
              <a:t>this is for consistency with Measurements – you can have meter data for substations and bays</a:t>
            </a:r>
          </a:p>
          <a:p>
            <a:r>
              <a:rPr lang="en-US" sz="2800" dirty="0"/>
              <a:t>Related Issue- meters can have switch capability</a:t>
            </a:r>
          </a:p>
          <a:p>
            <a:pPr lvl="1"/>
            <a:r>
              <a:rPr lang="en-US" sz="2533" dirty="0"/>
              <a:t>This could be an Asset with 2 roles / functions : meter and switch</a:t>
            </a:r>
          </a:p>
          <a:p>
            <a:r>
              <a:rPr lang="en-US" sz="2800" dirty="0"/>
              <a:t>Is a meter conducting equipment? Ans. no its an Asset</a:t>
            </a:r>
          </a:p>
          <a:p>
            <a:r>
              <a:rPr lang="en-US" sz="2800" dirty="0"/>
              <a:t>What is a Usage Point?</a:t>
            </a:r>
          </a:p>
          <a:p>
            <a:pPr lvl="1"/>
            <a:r>
              <a:rPr lang="en-US" sz="2533" dirty="0"/>
              <a:t>= the “socket“ with location where a meter is “plugged in”</a:t>
            </a:r>
          </a:p>
          <a:p>
            <a:r>
              <a:rPr lang="en-US" sz="2800" dirty="0"/>
              <a:t>How is this related to Measurement sensors, CTs, PTs?</a:t>
            </a:r>
          </a:p>
          <a:p>
            <a:pPr lvl="1"/>
            <a:r>
              <a:rPr lang="en-US" sz="2533" dirty="0"/>
              <a:t>= currently these are modelled as Auxiliary Equipment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B05E4E-0675-49CB-B504-B79D3931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Discussion (October 2021):</a:t>
            </a:r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460FA-1BEA-4CAB-9EF6-88A71ED95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102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D71DB8-A055-4F8E-8742-A89D279775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/>
              <a:t>Definition IEV 617-04-10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/>
              <a:t>Area	 Organization/Market of electricity / Connection and supply</a:t>
            </a:r>
          </a:p>
          <a:p>
            <a:pPr marL="0" indent="0">
              <a:buNone/>
            </a:pPr>
            <a:r>
              <a:rPr lang="en-US" sz="2400" b="0" dirty="0"/>
              <a:t>________________________________________</a:t>
            </a:r>
          </a:p>
          <a:p>
            <a:pPr marL="0" indent="0">
              <a:buNone/>
            </a:pPr>
            <a:r>
              <a:rPr lang="en-US" sz="2400" b="0" dirty="0" err="1"/>
              <a:t>en</a:t>
            </a:r>
            <a:r>
              <a:rPr lang="en-US" sz="2400" dirty="0"/>
              <a:t>	 point of connection	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0" dirty="0"/>
              <a:t>reference point on the electric power system where the user’s electrical facility is connected</a:t>
            </a:r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23313-74F0-4B94-BB54-BF1BE828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399" y="187201"/>
            <a:ext cx="11375177" cy="1325563"/>
          </a:xfrm>
        </p:spPr>
        <p:txBody>
          <a:bodyPr/>
          <a:lstStyle/>
          <a:p>
            <a:r>
              <a:rPr lang="en-US" sz="3200" dirty="0"/>
              <a:t>Can/should </a:t>
            </a:r>
            <a:br>
              <a:rPr lang="en-US" sz="3200" dirty="0"/>
            </a:br>
            <a:r>
              <a:rPr lang="en-US" sz="3200" dirty="0" err="1"/>
              <a:t>UsagePoint</a:t>
            </a:r>
            <a:r>
              <a:rPr lang="en-US" sz="3200" dirty="0"/>
              <a:t> represent a Point of Connection?</a:t>
            </a:r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8368-E9D2-4CC8-8166-17BABCBF9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0875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D71DB8-A055-4F8E-8742-A89D279775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/>
              <a:t>In [IEC 61968] Part 9, there was a need to </a:t>
            </a:r>
            <a:r>
              <a:rPr lang="en-US" sz="2400" dirty="0">
                <a:solidFill>
                  <a:srgbClr val="C00000"/>
                </a:solidFill>
              </a:rPr>
              <a:t>relate a revenue meter to a meter socket</a:t>
            </a:r>
            <a:r>
              <a:rPr lang="en-US" sz="2400" b="0" dirty="0"/>
              <a:t> (or meter housing as the case may be.) The billing system needed to know this pairing but didn’t need much more than this. </a:t>
            </a:r>
          </a:p>
          <a:p>
            <a:r>
              <a:rPr lang="en-US" sz="2400" b="0" dirty="0"/>
              <a:t>Then we realized that there are </a:t>
            </a:r>
            <a:r>
              <a:rPr lang="en-US" sz="2400" dirty="0">
                <a:solidFill>
                  <a:srgbClr val="C00000"/>
                </a:solidFill>
              </a:rPr>
              <a:t>non-metered loads </a:t>
            </a:r>
            <a:r>
              <a:rPr lang="en-US" sz="2400" b="0" dirty="0"/>
              <a:t>in the utility which the billing system would care about (such as streetlights). We took the notion of </a:t>
            </a:r>
            <a:r>
              <a:rPr lang="en-US" sz="2400" dirty="0">
                <a:solidFill>
                  <a:srgbClr val="C00000"/>
                </a:solidFill>
              </a:rPr>
              <a:t>a “service” connection</a:t>
            </a:r>
            <a:r>
              <a:rPr lang="en-US" sz="2400" dirty="0"/>
              <a:t> </a:t>
            </a:r>
            <a:r>
              <a:rPr lang="en-US" sz="2400" b="0" dirty="0"/>
              <a:t>and generalized it – calling it a “usage point.” </a:t>
            </a:r>
          </a:p>
          <a:p>
            <a:r>
              <a:rPr lang="en-US" sz="2400" b="0" dirty="0"/>
              <a:t>A generalized usage point could also feed </a:t>
            </a:r>
            <a:r>
              <a:rPr lang="en-US" sz="2400" dirty="0">
                <a:solidFill>
                  <a:srgbClr val="C00000"/>
                </a:solidFill>
              </a:rPr>
              <a:t>utility-owned loads </a:t>
            </a:r>
            <a:r>
              <a:rPr lang="en-US" sz="2400" b="0" dirty="0"/>
              <a:t>that are used to support the infrastructure. </a:t>
            </a:r>
          </a:p>
          <a:p>
            <a:r>
              <a:rPr lang="en-US" sz="2400" b="0" dirty="0"/>
              <a:t>One of the MDM vendors also realized that there might also be a use in identifying </a:t>
            </a:r>
            <a:r>
              <a:rPr lang="en-US" sz="2400" dirty="0">
                <a:solidFill>
                  <a:srgbClr val="C00000"/>
                </a:solidFill>
              </a:rPr>
              <a:t>a “virtual” point </a:t>
            </a:r>
            <a:r>
              <a:rPr lang="en-US" sz="2400" b="0" dirty="0"/>
              <a:t>on the line. They could use </a:t>
            </a:r>
            <a:r>
              <a:rPr lang="en-US" sz="2400" dirty="0">
                <a:solidFill>
                  <a:srgbClr val="C00000"/>
                </a:solidFill>
              </a:rPr>
              <a:t>aggregated meter data</a:t>
            </a:r>
            <a:r>
              <a:rPr lang="en-US" sz="2400" b="0" dirty="0"/>
              <a:t> to show all of the load downstream from a given point on the line, and maybe also compute an estimated voltage and current for this virtual point. 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23313-74F0-4B94-BB54-BF1BE82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[David Haynes] </a:t>
            </a:r>
            <a:r>
              <a:rPr lang="en-US" sz="3200" dirty="0" err="1"/>
              <a:t>UsagePoint</a:t>
            </a:r>
            <a:r>
              <a:rPr lang="en-US" sz="3200" dirty="0"/>
              <a:t> – some history</a:t>
            </a:r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8368-E9D2-4CC8-8166-17BABCBF9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7</a:t>
            </a:fld>
            <a:endParaRPr lang="fr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8B086-8131-4F2C-8556-5DEEA3058C48}"/>
              </a:ext>
            </a:extLst>
          </p:cNvPr>
          <p:cNvSpPr txBox="1"/>
          <p:nvPr/>
        </p:nvSpPr>
        <p:spPr>
          <a:xfrm rot="483122">
            <a:off x="9523215" y="261851"/>
            <a:ext cx="2301516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As-is …</a:t>
            </a:r>
          </a:p>
        </p:txBody>
      </p:sp>
    </p:spTree>
    <p:extLst>
      <p:ext uri="{BB962C8B-B14F-4D97-AF65-F5344CB8AC3E}">
        <p14:creationId xmlns:p14="http://schemas.microsoft.com/office/powerpoint/2010/main" val="192995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D71DB8-A055-4F8E-8742-A89D279775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a </a:t>
            </a:r>
            <a:r>
              <a:rPr lang="en-US" sz="2400" dirty="0">
                <a:solidFill>
                  <a:srgbClr val="C00000"/>
                </a:solidFill>
              </a:rPr>
              <a:t>meter</a:t>
            </a:r>
            <a:r>
              <a:rPr lang="en-US" sz="2400" b="0" dirty="0"/>
              <a:t> (or a meter role in a role-based model): </a:t>
            </a:r>
            <a:r>
              <a:rPr lang="en-US" sz="2400" b="0" dirty="0" err="1"/>
              <a:t>amiBillingReady</a:t>
            </a:r>
            <a:r>
              <a:rPr lang="en-US" sz="2400" b="0" dirty="0"/>
              <a:t>, </a:t>
            </a:r>
            <a:r>
              <a:rPr lang="en-US" sz="2400" b="0" dirty="0" err="1"/>
              <a:t>checkBilling</a:t>
            </a:r>
            <a:r>
              <a:rPr lang="en-US" sz="2400" b="0" dirty="0"/>
              <a:t>, </a:t>
            </a:r>
            <a:r>
              <a:rPr lang="en-US" sz="2400" b="0" dirty="0" err="1"/>
              <a:t>readCycle</a:t>
            </a:r>
            <a:r>
              <a:rPr lang="en-US" sz="2400" b="0" dirty="0"/>
              <a:t>, </a:t>
            </a:r>
            <a:r>
              <a:rPr lang="en-US" sz="2400" b="0" dirty="0" err="1"/>
              <a:t>readRoute</a:t>
            </a:r>
            <a:endParaRPr lang="en-US" sz="2400" b="0" dirty="0"/>
          </a:p>
          <a:p>
            <a:r>
              <a:rPr lang="en-US" sz="2400" b="0" dirty="0"/>
              <a:t>a </a:t>
            </a:r>
            <a:r>
              <a:rPr lang="en-US" sz="2400" dirty="0">
                <a:solidFill>
                  <a:srgbClr val="C00000"/>
                </a:solidFill>
              </a:rPr>
              <a:t>load</a:t>
            </a:r>
            <a:r>
              <a:rPr lang="en-US" sz="2400" b="0" dirty="0"/>
              <a:t> in the grid model: </a:t>
            </a:r>
            <a:r>
              <a:rPr lang="en-US" sz="2400" b="0" dirty="0" err="1"/>
              <a:t>estimatedLoad</a:t>
            </a:r>
            <a:r>
              <a:rPr lang="en-US" sz="2400" b="0" dirty="0"/>
              <a:t>, </a:t>
            </a:r>
            <a:r>
              <a:rPr lang="en-US" sz="2400" b="0" dirty="0" err="1"/>
              <a:t>minimalUsageExpected</a:t>
            </a:r>
            <a:endParaRPr lang="en-US" sz="2400" b="0" dirty="0"/>
          </a:p>
          <a:p>
            <a:r>
              <a:rPr lang="en-US" sz="2400" b="0" dirty="0"/>
              <a:t>a </a:t>
            </a:r>
            <a:r>
              <a:rPr lang="en-US" sz="2400" dirty="0">
                <a:solidFill>
                  <a:srgbClr val="C00000"/>
                </a:solidFill>
              </a:rPr>
              <a:t>billed entity</a:t>
            </a:r>
            <a:r>
              <a:rPr lang="en-US" sz="2400" b="0" dirty="0"/>
              <a:t>: </a:t>
            </a:r>
            <a:r>
              <a:rPr lang="en-US" sz="2400" b="0" dirty="0" err="1"/>
              <a:t>isVirtual</a:t>
            </a:r>
            <a:endParaRPr lang="en-US" sz="2400" b="0" dirty="0"/>
          </a:p>
          <a:p>
            <a:r>
              <a:rPr lang="en-US" sz="2400" dirty="0">
                <a:solidFill>
                  <a:srgbClr val="C00000"/>
                </a:solidFill>
              </a:rPr>
              <a:t>grid modeling</a:t>
            </a:r>
            <a:r>
              <a:rPr lang="en-US" sz="2400" b="0" dirty="0"/>
              <a:t>: </a:t>
            </a:r>
            <a:r>
              <a:rPr lang="en-US" sz="2400" b="0" dirty="0" err="1"/>
              <a:t>nominalServiceVoltage</a:t>
            </a:r>
            <a:r>
              <a:rPr lang="en-US" sz="2400" b="0" dirty="0"/>
              <a:t>, </a:t>
            </a:r>
            <a:r>
              <a:rPr lang="en-US" sz="2400" b="0" dirty="0" err="1"/>
              <a:t>phaseCode</a:t>
            </a:r>
            <a:r>
              <a:rPr lang="en-US" sz="2400" b="0" dirty="0"/>
              <a:t>, </a:t>
            </a:r>
            <a:r>
              <a:rPr lang="en-US" sz="2400" b="0" dirty="0" err="1"/>
              <a:t>phaseCount</a:t>
            </a:r>
            <a:r>
              <a:rPr lang="en-US" sz="2400" b="0" dirty="0"/>
              <a:t>, </a:t>
            </a:r>
            <a:r>
              <a:rPr lang="en-US" sz="2400" b="0" dirty="0" err="1"/>
              <a:t>physicalConnectionCapacity</a:t>
            </a:r>
            <a:r>
              <a:rPr lang="en-US" sz="2400" b="0" dirty="0"/>
              <a:t>, </a:t>
            </a:r>
            <a:r>
              <a:rPr lang="en-US" sz="2400" b="0" dirty="0" err="1"/>
              <a:t>ratedCurrent</a:t>
            </a:r>
            <a:r>
              <a:rPr lang="en-US" sz="2400" b="0" dirty="0"/>
              <a:t>, </a:t>
            </a:r>
            <a:r>
              <a:rPr lang="en-US" sz="2400" b="0" dirty="0" err="1"/>
              <a:t>ratedPower</a:t>
            </a:r>
            <a:endParaRPr lang="en-US" sz="2400" b="0" dirty="0"/>
          </a:p>
          <a:p>
            <a:r>
              <a:rPr lang="en-US" sz="2400" b="0" dirty="0"/>
              <a:t>a</a:t>
            </a:r>
            <a:r>
              <a:rPr lang="en-US" sz="2400" dirty="0">
                <a:solidFill>
                  <a:srgbClr val="C00000"/>
                </a:solidFill>
              </a:rPr>
              <a:t> point in the grid where operating responsibility changes</a:t>
            </a:r>
            <a:r>
              <a:rPr lang="en-US" sz="2400" b="0" dirty="0"/>
              <a:t>: </a:t>
            </a:r>
            <a:r>
              <a:rPr lang="en-US" sz="2400" b="0" dirty="0" err="1"/>
              <a:t>connectionCategory</a:t>
            </a:r>
            <a:r>
              <a:rPr lang="en-US" sz="2400" b="0" dirty="0"/>
              <a:t> (though the description is odd), </a:t>
            </a:r>
            <a:r>
              <a:rPr lang="en-US" sz="2400" b="0" dirty="0" err="1"/>
              <a:t>outageRegion</a:t>
            </a:r>
            <a:endParaRPr lang="en-US" sz="2400" b="0" dirty="0"/>
          </a:p>
          <a:p>
            <a:r>
              <a:rPr lang="en-US" sz="2400" b="0" dirty="0"/>
              <a:t>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customer</a:t>
            </a:r>
            <a:r>
              <a:rPr lang="en-US" sz="2400" b="0" dirty="0"/>
              <a:t>: </a:t>
            </a:r>
            <a:r>
              <a:rPr lang="en-US" sz="2400" b="0" dirty="0" err="1"/>
              <a:t>servicePriority</a:t>
            </a:r>
            <a:endParaRPr lang="en-US" sz="2400" b="0" dirty="0"/>
          </a:p>
          <a:p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23313-74F0-4B94-BB54-BF1BE828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1"/>
            <a:ext cx="9023863" cy="1325563"/>
          </a:xfrm>
        </p:spPr>
        <p:txBody>
          <a:bodyPr/>
          <a:lstStyle/>
          <a:p>
            <a:r>
              <a:rPr lang="en-US" sz="3200" dirty="0"/>
              <a:t>[Pat Brown] </a:t>
            </a:r>
            <a:r>
              <a:rPr lang="en-US" sz="3200" dirty="0" err="1"/>
              <a:t>UsagePoint</a:t>
            </a:r>
            <a:r>
              <a:rPr lang="en-US" sz="3200" dirty="0"/>
              <a:t> - the attributes imply it represents several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8368-E9D2-4CC8-8166-17BABCBF9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8</a:t>
            </a:fld>
            <a:endParaRPr lang="fr-CH" dirty="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B6B8243F-4725-48CE-B83F-195B4E1B1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D2C3318-3DFD-468A-8021-9BCA88A9E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42CF3EDF-2AB7-486E-B47D-9FDC97478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5319EED-123F-43C7-9C2E-065A1156A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8C9E55B-2E73-4521-8C5A-3C86E30E6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D15C158-1409-423D-93D0-60522F87A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4E3EEF72-A839-42E6-87A3-10691E06D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344CB08-4C13-4796-83DD-8C3041BAD486}"/>
              </a:ext>
            </a:extLst>
          </p:cNvPr>
          <p:cNvSpPr txBox="1"/>
          <p:nvPr/>
        </p:nvSpPr>
        <p:spPr>
          <a:xfrm rot="483122">
            <a:off x="9758347" y="345811"/>
            <a:ext cx="2301516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As-is …</a:t>
            </a:r>
          </a:p>
        </p:txBody>
      </p:sp>
    </p:spTree>
    <p:extLst>
      <p:ext uri="{BB962C8B-B14F-4D97-AF65-F5344CB8AC3E}">
        <p14:creationId xmlns:p14="http://schemas.microsoft.com/office/powerpoint/2010/main" val="27660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420E3B-5490-44B9-8AEC-9318D8FEA7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grid location (designated at a Terminal) at which grid operational responsibility changes. It often has associated with it: </a:t>
            </a:r>
          </a:p>
          <a:p>
            <a:r>
              <a:rPr lang="en-US" sz="2000" dirty="0"/>
              <a:t>Identity or contact information of the entity with operating responsibility on the non-utility side </a:t>
            </a:r>
          </a:p>
          <a:p>
            <a:r>
              <a:rPr lang="en-US" sz="2000" dirty="0"/>
              <a:t>Measured quantities or states (most common of which is power exchange) </a:t>
            </a:r>
          </a:p>
          <a:p>
            <a:r>
              <a:rPr lang="en-US" sz="2000" dirty="0"/>
              <a:t>Contractual commitments (for P, Q, V services)</a:t>
            </a:r>
          </a:p>
          <a:p>
            <a:r>
              <a:rPr lang="en-US" sz="2000" dirty="0"/>
              <a:t>Identification of facilities on the “other side” which are regulating some quantity at the </a:t>
            </a:r>
            <a:r>
              <a:rPr lang="en-US" sz="2000" dirty="0" err="1"/>
              <a:t>PointOfCommonCoupling</a:t>
            </a:r>
            <a:r>
              <a:rPr lang="en-US" sz="2000" dirty="0"/>
              <a:t>.</a:t>
            </a:r>
          </a:p>
          <a:p>
            <a:endParaRPr lang="en-GB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16440E-72CC-4DD9-8E6F-29B8949DA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1"/>
            <a:ext cx="8514411" cy="1325563"/>
          </a:xfrm>
        </p:spPr>
        <p:txBody>
          <a:bodyPr/>
          <a:lstStyle/>
          <a:p>
            <a:r>
              <a:rPr lang="en-US" sz="3200" dirty="0"/>
              <a:t>[Pat Brown] GMDM : </a:t>
            </a:r>
            <a:r>
              <a:rPr lang="en-US" sz="3200" dirty="0" err="1"/>
              <a:t>PointOfCommonCoupling</a:t>
            </a:r>
            <a:r>
              <a:rPr lang="en-US" sz="3200" dirty="0"/>
              <a:t> class</a:t>
            </a:r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EA4F4-97E0-4298-8055-28FB9B193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9</a:t>
            </a:fld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FC0CF-06D1-47F9-973E-4CB6161109B8}"/>
              </a:ext>
            </a:extLst>
          </p:cNvPr>
          <p:cNvSpPr txBox="1"/>
          <p:nvPr/>
        </p:nvSpPr>
        <p:spPr>
          <a:xfrm rot="688056">
            <a:off x="9078686" y="675793"/>
            <a:ext cx="276245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86B2EA-FDFC-4375-9F99-5AAC9683456A}"/>
              </a:ext>
            </a:extLst>
          </p:cNvPr>
          <p:cNvSpPr txBox="1"/>
          <p:nvPr/>
        </p:nvSpPr>
        <p:spPr>
          <a:xfrm>
            <a:off x="4572000" y="4854917"/>
            <a:ext cx="6826261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TB: Looks like a </a:t>
            </a:r>
            <a:r>
              <a:rPr lang="en-US" sz="2800" i="1" dirty="0" err="1"/>
              <a:t>UsagePoint</a:t>
            </a:r>
            <a:r>
              <a:rPr lang="en-US" sz="2800" i="1" dirty="0"/>
              <a:t> that emphasizes operational monitoring and control aspects that are already modelled with </a:t>
            </a:r>
            <a:r>
              <a:rPr lang="en-US" sz="2800" i="1" dirty="0" err="1"/>
              <a:t>EndDevice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5279876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IEC 2019_16x9">
  <a:themeElements>
    <a:clrScheme name="IEC-Jae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002060"/>
      </a:accent2>
      <a:accent3>
        <a:srgbClr val="FFFF00"/>
      </a:accent3>
      <a:accent4>
        <a:srgbClr val="003300"/>
      </a:accent4>
      <a:accent5>
        <a:srgbClr val="FFFFFF"/>
      </a:accent5>
      <a:accent6>
        <a:srgbClr val="99663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2013_chips_Test 19.09.2013.potx" id="{C2340E39-8B8C-49C6-8C2A-0CEBFD3C4943}" vid="{D6445C84-EC53-4790-8715-6B0835C1A7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670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Presentation IEC 2019_16x9</vt:lpstr>
      <vt:lpstr>CIM Issue   Electrical Connection Point    =  Measurements and Meters  </vt:lpstr>
      <vt:lpstr>ECP: Measurements and Meters</vt:lpstr>
      <vt:lpstr>ECP: Measurements and Meters</vt:lpstr>
      <vt:lpstr>ECP: Measurements and Meters</vt:lpstr>
      <vt:lpstr>Discussion (October 2021):</vt:lpstr>
      <vt:lpstr>Can/should  UsagePoint represent a Point of Connection?</vt:lpstr>
      <vt:lpstr>[David Haynes] UsagePoint – some history</vt:lpstr>
      <vt:lpstr>[Pat Brown] UsagePoint - the attributes imply it represents several roles</vt:lpstr>
      <vt:lpstr>[Pat Brown] GMDM : PointOfCommonCoupling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 Issue   Electrical Connection Point    =  Measurements and Meters  </dc:title>
  <dc:creator/>
  <cp:lastModifiedBy>Tom BERRY</cp:lastModifiedBy>
  <cp:revision>172</cp:revision>
  <dcterms:created xsi:type="dcterms:W3CDTF">2020-09-20T21:24:50Z</dcterms:created>
  <dcterms:modified xsi:type="dcterms:W3CDTF">2022-04-27T13:01:21Z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e7c75fe-f914-45f8-9747-40a3f5d4287a_Enabled">
    <vt:lpwstr>true</vt:lpwstr>
  </property>
  <property fmtid="{D5CDD505-2E9C-101B-9397-08002B2CF9AE}" pid="3" name="MSIP_Label_fe7c75fe-f914-45f8-9747-40a3f5d4287a_SetDate">
    <vt:lpwstr>2021-04-23T14:20:16Z</vt:lpwstr>
  </property>
  <property fmtid="{D5CDD505-2E9C-101B-9397-08002B2CF9AE}" pid="4" name="MSIP_Label_fe7c75fe-f914-45f8-9747-40a3f5d4287a_Method">
    <vt:lpwstr>Standard</vt:lpwstr>
  </property>
  <property fmtid="{D5CDD505-2E9C-101B-9397-08002B2CF9AE}" pid="5" name="MSIP_Label_fe7c75fe-f914-45f8-9747-40a3f5d4287a_Name">
    <vt:lpwstr>Without Visual Marking</vt:lpwstr>
  </property>
  <property fmtid="{D5CDD505-2E9C-101B-9397-08002B2CF9AE}" pid="6" name="MSIP_Label_fe7c75fe-f914-45f8-9747-40a3f5d4287a_SiteId">
    <vt:lpwstr>6e51e1ad-c54b-4b39-b598-0ffe9ae68fef</vt:lpwstr>
  </property>
  <property fmtid="{D5CDD505-2E9C-101B-9397-08002B2CF9AE}" pid="7" name="MSIP_Label_fe7c75fe-f914-45f8-9747-40a3f5d4287a_ActionId">
    <vt:lpwstr>9b242eec-9080-4c3e-93da-7725da3fe511</vt:lpwstr>
  </property>
  <property fmtid="{D5CDD505-2E9C-101B-9397-08002B2CF9AE}" pid="8" name="MSIP_Label_fe7c75fe-f914-45f8-9747-40a3f5d4287a_ContentBits">
    <vt:lpwstr>0</vt:lpwstr>
  </property>
</Properties>
</file>